
<file path=[Content_Types].xml><?xml version="1.0" encoding="utf-8"?>
<Types xmlns="http://schemas.openxmlformats.org/package/2006/content-types">
  <Default Extension="xml" ContentType="application/xml"/>
  <Default Extension="wmf" ContentType="image/x-wmf"/>
  <Default Extension="doc" ContentType="application/msword"/>
  <Default Extension="jpeg" ContentType="image/jpeg"/>
  <Default Extension="jpg" ContentType="image/jpeg"/>
  <Default Extension="rels" ContentType="application/vnd.openxmlformats-package.relationships+xml"/>
  <Default Extension="vml" ContentType="application/vnd.openxmlformats-officedocument.vmlDrawing"/>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5"/>
  </p:notesMasterIdLst>
  <p:handoutMasterIdLst>
    <p:handoutMasterId r:id="rId56"/>
  </p:handoutMasterIdLst>
  <p:sldIdLst>
    <p:sldId id="256" r:id="rId2"/>
    <p:sldId id="326" r:id="rId3"/>
    <p:sldId id="355" r:id="rId4"/>
    <p:sldId id="264" r:id="rId5"/>
    <p:sldId id="399" r:id="rId6"/>
    <p:sldId id="353" r:id="rId7"/>
    <p:sldId id="316" r:id="rId8"/>
    <p:sldId id="257" r:id="rId9"/>
    <p:sldId id="269" r:id="rId10"/>
    <p:sldId id="306" r:id="rId11"/>
    <p:sldId id="347" r:id="rId12"/>
    <p:sldId id="346" r:id="rId13"/>
    <p:sldId id="312" r:id="rId14"/>
    <p:sldId id="319" r:id="rId15"/>
    <p:sldId id="315" r:id="rId16"/>
    <p:sldId id="381" r:id="rId17"/>
    <p:sldId id="382" r:id="rId18"/>
    <p:sldId id="390" r:id="rId19"/>
    <p:sldId id="383" r:id="rId20"/>
    <p:sldId id="339" r:id="rId21"/>
    <p:sldId id="259" r:id="rId22"/>
    <p:sldId id="317" r:id="rId23"/>
    <p:sldId id="303" r:id="rId24"/>
    <p:sldId id="374" r:id="rId25"/>
    <p:sldId id="377" r:id="rId26"/>
    <p:sldId id="376" r:id="rId27"/>
    <p:sldId id="375" r:id="rId28"/>
    <p:sldId id="400" r:id="rId29"/>
    <p:sldId id="401" r:id="rId30"/>
    <p:sldId id="338" r:id="rId31"/>
    <p:sldId id="389" r:id="rId32"/>
    <p:sldId id="342" r:id="rId33"/>
    <p:sldId id="349" r:id="rId34"/>
    <p:sldId id="405" r:id="rId35"/>
    <p:sldId id="287" r:id="rId36"/>
    <p:sldId id="402" r:id="rId37"/>
    <p:sldId id="403" r:id="rId38"/>
    <p:sldId id="404" r:id="rId39"/>
    <p:sldId id="262" r:id="rId40"/>
    <p:sldId id="406" r:id="rId41"/>
    <p:sldId id="384" r:id="rId42"/>
    <p:sldId id="345" r:id="rId43"/>
    <p:sldId id="407" r:id="rId44"/>
    <p:sldId id="285" r:id="rId45"/>
    <p:sldId id="408" r:id="rId46"/>
    <p:sldId id="409" r:id="rId47"/>
    <p:sldId id="410" r:id="rId48"/>
    <p:sldId id="411" r:id="rId49"/>
    <p:sldId id="412" r:id="rId50"/>
    <p:sldId id="413" r:id="rId51"/>
    <p:sldId id="414" r:id="rId52"/>
    <p:sldId id="415" r:id="rId53"/>
    <p:sldId id="371" r:id="rId54"/>
  </p:sldIdLst>
  <p:sldSz cx="9144000" cy="6858000" type="screen4x3"/>
  <p:notesSz cx="7099300" cy="10234613"/>
  <p:defaultText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Inget format, tabellrutnät">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270" autoAdjust="0"/>
    <p:restoredTop sz="82021" autoAdjust="0"/>
  </p:normalViewPr>
  <p:slideViewPr>
    <p:cSldViewPr showGuides="1">
      <p:cViewPr>
        <p:scale>
          <a:sx n="85" d="100"/>
          <a:sy n="85" d="100"/>
        </p:scale>
        <p:origin x="-2136" y="-1168"/>
      </p:cViewPr>
      <p:guideLst>
        <p:guide orient="horz" pos="2160"/>
        <p:guide pos="2880"/>
      </p:guideLst>
    </p:cSldViewPr>
  </p:slideViewPr>
  <p:outlineViewPr>
    <p:cViewPr>
      <p:scale>
        <a:sx n="33" d="100"/>
        <a:sy n="33" d="100"/>
      </p:scale>
      <p:origin x="84944" y="7064"/>
    </p:cViewPr>
  </p:outlineViewPr>
  <p:notesTextViewPr>
    <p:cViewPr>
      <p:scale>
        <a:sx n="100" d="100"/>
        <a:sy n="100" d="100"/>
      </p:scale>
      <p:origin x="0" y="0"/>
    </p:cViewPr>
  </p:notesTextViewPr>
  <p:sorterViewPr>
    <p:cViewPr>
      <p:scale>
        <a:sx n="66" d="100"/>
        <a:sy n="66" d="100"/>
      </p:scale>
      <p:origin x="0" y="1452"/>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notesMaster" Target="notesMasters/notesMaster1.xml"/><Relationship Id="rId56" Type="http://schemas.openxmlformats.org/officeDocument/2006/relationships/handoutMaster" Target="handoutMasters/handoutMaster1.xml"/><Relationship Id="rId57" Type="http://schemas.openxmlformats.org/officeDocument/2006/relationships/printerSettings" Target="printerSettings/printerSettings1.bin"/><Relationship Id="rId58" Type="http://schemas.openxmlformats.org/officeDocument/2006/relationships/presProps" Target="presProps.xml"/><Relationship Id="rId59" Type="http://schemas.openxmlformats.org/officeDocument/2006/relationships/viewProps" Target="viewProp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theme" Target="theme/theme1.xml"/><Relationship Id="rId61"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7.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tshållare för sidhuvud 1"/>
          <p:cNvSpPr>
            <a:spLocks noGrp="1"/>
          </p:cNvSpPr>
          <p:nvPr>
            <p:ph type="hdr" sz="quarter"/>
          </p:nvPr>
        </p:nvSpPr>
        <p:spPr>
          <a:xfrm>
            <a:off x="0" y="0"/>
            <a:ext cx="3076575" cy="511175"/>
          </a:xfrm>
          <a:prstGeom prst="rect">
            <a:avLst/>
          </a:prstGeom>
        </p:spPr>
        <p:txBody>
          <a:bodyPr vert="horz" lIns="91440" tIns="45720" rIns="91440" bIns="45720" rtlCol="0"/>
          <a:lstStyle>
            <a:lvl1pPr algn="l">
              <a:defRPr sz="1200"/>
            </a:lvl1pPr>
          </a:lstStyle>
          <a:p>
            <a:endParaRPr lang="sv-SE"/>
          </a:p>
        </p:txBody>
      </p:sp>
      <p:sp>
        <p:nvSpPr>
          <p:cNvPr id="3" name="Platshållare för datum 2"/>
          <p:cNvSpPr>
            <a:spLocks noGrp="1"/>
          </p:cNvSpPr>
          <p:nvPr>
            <p:ph type="dt" sz="quarter" idx="1"/>
          </p:nvPr>
        </p:nvSpPr>
        <p:spPr>
          <a:xfrm>
            <a:off x="4021138" y="0"/>
            <a:ext cx="3076575" cy="511175"/>
          </a:xfrm>
          <a:prstGeom prst="rect">
            <a:avLst/>
          </a:prstGeom>
        </p:spPr>
        <p:txBody>
          <a:bodyPr vert="horz" lIns="91440" tIns="45720" rIns="91440" bIns="45720" rtlCol="0"/>
          <a:lstStyle>
            <a:lvl1pPr algn="r">
              <a:defRPr sz="1200"/>
            </a:lvl1pPr>
          </a:lstStyle>
          <a:p>
            <a:fld id="{B6082CAE-D41A-4119-BB81-1096AD5855CD}" type="datetimeFigureOut">
              <a:rPr lang="sv-SE" smtClean="0"/>
              <a:t>21/08/15</a:t>
            </a:fld>
            <a:endParaRPr lang="sv-SE"/>
          </a:p>
        </p:txBody>
      </p:sp>
      <p:sp>
        <p:nvSpPr>
          <p:cNvPr id="4" name="Platshållare för sidfot 3"/>
          <p:cNvSpPr>
            <a:spLocks noGrp="1"/>
          </p:cNvSpPr>
          <p:nvPr>
            <p:ph type="ftr" sz="quarter" idx="2"/>
          </p:nvPr>
        </p:nvSpPr>
        <p:spPr>
          <a:xfrm>
            <a:off x="0" y="9721850"/>
            <a:ext cx="3076575" cy="511175"/>
          </a:xfrm>
          <a:prstGeom prst="rect">
            <a:avLst/>
          </a:prstGeom>
        </p:spPr>
        <p:txBody>
          <a:bodyPr vert="horz" lIns="91440" tIns="45720" rIns="91440" bIns="45720" rtlCol="0" anchor="b"/>
          <a:lstStyle>
            <a:lvl1pPr algn="l">
              <a:defRPr sz="1200"/>
            </a:lvl1pPr>
          </a:lstStyle>
          <a:p>
            <a:endParaRPr lang="sv-SE"/>
          </a:p>
        </p:txBody>
      </p:sp>
      <p:sp>
        <p:nvSpPr>
          <p:cNvPr id="5" name="Platshållare för bildnummer 4"/>
          <p:cNvSpPr>
            <a:spLocks noGrp="1"/>
          </p:cNvSpPr>
          <p:nvPr>
            <p:ph type="sldNum" sz="quarter" idx="3"/>
          </p:nvPr>
        </p:nvSpPr>
        <p:spPr>
          <a:xfrm>
            <a:off x="4021138" y="9721850"/>
            <a:ext cx="3076575" cy="511175"/>
          </a:xfrm>
          <a:prstGeom prst="rect">
            <a:avLst/>
          </a:prstGeom>
        </p:spPr>
        <p:txBody>
          <a:bodyPr vert="horz" lIns="91440" tIns="45720" rIns="91440" bIns="45720" rtlCol="0" anchor="b"/>
          <a:lstStyle>
            <a:lvl1pPr algn="r">
              <a:defRPr sz="1200"/>
            </a:lvl1pPr>
          </a:lstStyle>
          <a:p>
            <a:fld id="{F394F703-BC4B-49BA-9DE3-FA22CFF895E3}" type="slidenum">
              <a:rPr lang="sv-SE" smtClean="0"/>
              <a:t>‹#›</a:t>
            </a:fld>
            <a:endParaRPr lang="sv-SE"/>
          </a:p>
        </p:txBody>
      </p:sp>
    </p:spTree>
    <p:extLst>
      <p:ext uri="{BB962C8B-B14F-4D97-AF65-F5344CB8AC3E}">
        <p14:creationId xmlns:p14="http://schemas.microsoft.com/office/powerpoint/2010/main" val="40157747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363" cy="511731"/>
          </a:xfrm>
          <a:prstGeom prst="rect">
            <a:avLst/>
          </a:prstGeom>
        </p:spPr>
        <p:txBody>
          <a:bodyPr vert="horz" lIns="99048" tIns="49524" rIns="99048" bIns="49524" rtlCol="0"/>
          <a:lstStyle>
            <a:lvl1pPr algn="l">
              <a:defRPr sz="1300"/>
            </a:lvl1pPr>
          </a:lstStyle>
          <a:p>
            <a:endParaRPr lang="en-US"/>
          </a:p>
        </p:txBody>
      </p:sp>
      <p:sp>
        <p:nvSpPr>
          <p:cNvPr id="3" name="Date Placeholder 2"/>
          <p:cNvSpPr>
            <a:spLocks noGrp="1"/>
          </p:cNvSpPr>
          <p:nvPr>
            <p:ph type="dt" idx="1"/>
          </p:nvPr>
        </p:nvSpPr>
        <p:spPr>
          <a:xfrm>
            <a:off x="4021294" y="0"/>
            <a:ext cx="3076363" cy="511731"/>
          </a:xfrm>
          <a:prstGeom prst="rect">
            <a:avLst/>
          </a:prstGeom>
        </p:spPr>
        <p:txBody>
          <a:bodyPr vert="horz" lIns="99048" tIns="49524" rIns="99048" bIns="49524" rtlCol="0"/>
          <a:lstStyle>
            <a:lvl1pPr algn="r">
              <a:defRPr sz="1300"/>
            </a:lvl1pPr>
          </a:lstStyle>
          <a:p>
            <a:fld id="{C50D55B4-FE57-4D48-90DE-DA06AC048D3E}" type="datetimeFigureOut">
              <a:rPr lang="sv-SE" smtClean="0"/>
              <a:pPr/>
              <a:t>21/08/15</a:t>
            </a:fld>
            <a:endParaRPr lang="en-US"/>
          </a:p>
        </p:txBody>
      </p:sp>
      <p:sp>
        <p:nvSpPr>
          <p:cNvPr id="4" name="Slide Image Placeholder 3"/>
          <p:cNvSpPr>
            <a:spLocks noGrp="1" noRot="1" noChangeAspect="1"/>
          </p:cNvSpPr>
          <p:nvPr>
            <p:ph type="sldImg" idx="2"/>
          </p:nvPr>
        </p:nvSpPr>
        <p:spPr>
          <a:xfrm>
            <a:off x="992188" y="768350"/>
            <a:ext cx="5114925" cy="3836988"/>
          </a:xfrm>
          <a:prstGeom prst="rect">
            <a:avLst/>
          </a:prstGeom>
          <a:noFill/>
          <a:ln w="12700">
            <a:solidFill>
              <a:prstClr val="black"/>
            </a:solidFill>
          </a:ln>
        </p:spPr>
        <p:txBody>
          <a:bodyPr vert="horz" lIns="99048" tIns="49524" rIns="99048" bIns="49524" rtlCol="0" anchor="ctr"/>
          <a:lstStyle/>
          <a:p>
            <a:endParaRPr lang="en-US"/>
          </a:p>
        </p:txBody>
      </p:sp>
      <p:sp>
        <p:nvSpPr>
          <p:cNvPr id="5" name="Notes Placeholder 4"/>
          <p:cNvSpPr>
            <a:spLocks noGrp="1"/>
          </p:cNvSpPr>
          <p:nvPr>
            <p:ph type="body" sz="quarter" idx="3"/>
          </p:nvPr>
        </p:nvSpPr>
        <p:spPr>
          <a:xfrm>
            <a:off x="709930" y="4861441"/>
            <a:ext cx="5679440" cy="4605576"/>
          </a:xfrm>
          <a:prstGeom prst="rect">
            <a:avLst/>
          </a:prstGeom>
        </p:spPr>
        <p:txBody>
          <a:bodyPr vert="horz" lIns="99048" tIns="49524" rIns="99048" bIns="49524"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9721106"/>
            <a:ext cx="3076363" cy="511731"/>
          </a:xfrm>
          <a:prstGeom prst="rect">
            <a:avLst/>
          </a:prstGeom>
        </p:spPr>
        <p:txBody>
          <a:bodyPr vert="horz" lIns="99048" tIns="49524" rIns="99048" bIns="49524" rtlCol="0" anchor="b"/>
          <a:lstStyle>
            <a:lvl1pPr algn="l">
              <a:defRPr sz="1300"/>
            </a:lvl1pPr>
          </a:lstStyle>
          <a:p>
            <a:endParaRPr lang="en-US"/>
          </a:p>
        </p:txBody>
      </p:sp>
      <p:sp>
        <p:nvSpPr>
          <p:cNvPr id="7" name="Slide Number Placeholder 6"/>
          <p:cNvSpPr>
            <a:spLocks noGrp="1"/>
          </p:cNvSpPr>
          <p:nvPr>
            <p:ph type="sldNum" sz="quarter" idx="5"/>
          </p:nvPr>
        </p:nvSpPr>
        <p:spPr>
          <a:xfrm>
            <a:off x="4021294" y="9721106"/>
            <a:ext cx="3076363" cy="511731"/>
          </a:xfrm>
          <a:prstGeom prst="rect">
            <a:avLst/>
          </a:prstGeom>
        </p:spPr>
        <p:txBody>
          <a:bodyPr vert="horz" lIns="99048" tIns="49524" rIns="99048" bIns="49524" rtlCol="0" anchor="b"/>
          <a:lstStyle>
            <a:lvl1pPr algn="r">
              <a:defRPr sz="1300"/>
            </a:lvl1pPr>
          </a:lstStyle>
          <a:p>
            <a:fld id="{AFE398A9-0100-44C2-8550-72AB75124510}" type="slidenum">
              <a:rPr lang="en-US" smtClean="0"/>
              <a:pPr/>
              <a:t>‹#›</a:t>
            </a:fld>
            <a:endParaRPr lang="en-US"/>
          </a:p>
        </p:txBody>
      </p:sp>
    </p:spTree>
    <p:extLst>
      <p:ext uri="{BB962C8B-B14F-4D97-AF65-F5344CB8AC3E}">
        <p14:creationId xmlns:p14="http://schemas.microsoft.com/office/powerpoint/2010/main" val="28009959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Arial" charset="0"/>
                <a:ea typeface="ＭＳ Ｐゴシック" charset="-128"/>
              </a:defRPr>
            </a:lvl1pPr>
            <a:lvl2pPr marL="41087645" indent="-40592405" eaLnBrk="0" hangingPunct="0">
              <a:defRPr sz="2600">
                <a:solidFill>
                  <a:schemeClr val="tx1"/>
                </a:solidFill>
                <a:latin typeface="Arial" charset="0"/>
                <a:ea typeface="ＭＳ Ｐゴシック" charset="-128"/>
              </a:defRPr>
            </a:lvl2pPr>
            <a:lvl3pPr eaLnBrk="0" hangingPunct="0">
              <a:defRPr sz="2600">
                <a:solidFill>
                  <a:schemeClr val="tx1"/>
                </a:solidFill>
                <a:latin typeface="Arial" charset="0"/>
                <a:ea typeface="ＭＳ Ｐゴシック" charset="-128"/>
              </a:defRPr>
            </a:lvl3pPr>
            <a:lvl4pPr eaLnBrk="0" hangingPunct="0">
              <a:defRPr sz="2600">
                <a:solidFill>
                  <a:schemeClr val="tx1"/>
                </a:solidFill>
                <a:latin typeface="Arial" charset="0"/>
                <a:ea typeface="ＭＳ Ｐゴシック" charset="-128"/>
              </a:defRPr>
            </a:lvl4pPr>
            <a:lvl5pPr eaLnBrk="0" hangingPunct="0">
              <a:defRPr sz="2600">
                <a:solidFill>
                  <a:schemeClr val="tx1"/>
                </a:solidFill>
                <a:latin typeface="Arial" charset="0"/>
                <a:ea typeface="ＭＳ Ｐゴシック" charset="-128"/>
              </a:defRPr>
            </a:lvl5pPr>
            <a:lvl6pPr marL="495239" eaLnBrk="0" fontAlgn="base" hangingPunct="0">
              <a:spcBef>
                <a:spcPct val="0"/>
              </a:spcBef>
              <a:spcAft>
                <a:spcPct val="0"/>
              </a:spcAft>
              <a:defRPr sz="2600">
                <a:solidFill>
                  <a:schemeClr val="tx1"/>
                </a:solidFill>
                <a:latin typeface="Arial" charset="0"/>
                <a:ea typeface="ＭＳ Ｐゴシック" charset="-128"/>
              </a:defRPr>
            </a:lvl6pPr>
            <a:lvl7pPr marL="990478" eaLnBrk="0" fontAlgn="base" hangingPunct="0">
              <a:spcBef>
                <a:spcPct val="0"/>
              </a:spcBef>
              <a:spcAft>
                <a:spcPct val="0"/>
              </a:spcAft>
              <a:defRPr sz="2600">
                <a:solidFill>
                  <a:schemeClr val="tx1"/>
                </a:solidFill>
                <a:latin typeface="Arial" charset="0"/>
                <a:ea typeface="ＭＳ Ｐゴシック" charset="-128"/>
              </a:defRPr>
            </a:lvl7pPr>
            <a:lvl8pPr marL="1485717" eaLnBrk="0" fontAlgn="base" hangingPunct="0">
              <a:spcBef>
                <a:spcPct val="0"/>
              </a:spcBef>
              <a:spcAft>
                <a:spcPct val="0"/>
              </a:spcAft>
              <a:defRPr sz="2600">
                <a:solidFill>
                  <a:schemeClr val="tx1"/>
                </a:solidFill>
                <a:latin typeface="Arial" charset="0"/>
                <a:ea typeface="ＭＳ Ｐゴシック" charset="-128"/>
              </a:defRPr>
            </a:lvl8pPr>
            <a:lvl9pPr marL="1980956" eaLnBrk="0" fontAlgn="base" hangingPunct="0">
              <a:spcBef>
                <a:spcPct val="0"/>
              </a:spcBef>
              <a:spcAft>
                <a:spcPct val="0"/>
              </a:spcAft>
              <a:defRPr sz="2600">
                <a:solidFill>
                  <a:schemeClr val="tx1"/>
                </a:solidFill>
                <a:latin typeface="Arial" charset="0"/>
                <a:ea typeface="ＭＳ Ｐゴシック" charset="-128"/>
              </a:defRPr>
            </a:lvl9pPr>
          </a:lstStyle>
          <a:p>
            <a:pPr eaLnBrk="1" hangingPunct="1"/>
            <a:fld id="{A54EEE92-BA85-43B7-B4D8-1087D4AF4FA3}" type="slidenum">
              <a:rPr lang="en-GB" sz="1300"/>
              <a:pPr eaLnBrk="1" hangingPunct="1"/>
              <a:t>3</a:t>
            </a:fld>
            <a:endParaRPr lang="en-GB" sz="1300"/>
          </a:p>
        </p:txBody>
      </p:sp>
      <p:sp>
        <p:nvSpPr>
          <p:cNvPr id="22531" name="Rectangle 7"/>
          <p:cNvSpPr txBox="1">
            <a:spLocks noGrp="1" noChangeArrowheads="1"/>
          </p:cNvSpPr>
          <p:nvPr/>
        </p:nvSpPr>
        <p:spPr bwMode="auto">
          <a:xfrm>
            <a:off x="4022937" y="9722882"/>
            <a:ext cx="3076363" cy="5117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algn="r"/>
            <a:fld id="{4AC830D7-7FEB-41F1-9AFB-64FF30F9C14C}" type="slidenum">
              <a:rPr lang="en-US" sz="1300">
                <a:latin typeface="Times" charset="0"/>
              </a:rPr>
              <a:pPr algn="r"/>
              <a:t>3</a:t>
            </a:fld>
            <a:endParaRPr lang="en-US" sz="1300">
              <a:latin typeface="Times" charset="0"/>
            </a:endParaRPr>
          </a:p>
        </p:txBody>
      </p:sp>
      <p:sp>
        <p:nvSpPr>
          <p:cNvPr id="22532" name="Rectangle 2"/>
          <p:cNvSpPr>
            <a:spLocks noGrp="1" noRot="1" noChangeAspect="1" noChangeArrowheads="1" noTextEdit="1"/>
          </p:cNvSpPr>
          <p:nvPr>
            <p:ph type="sldImg"/>
          </p:nvPr>
        </p:nvSpPr>
        <p:spPr>
          <a:ln/>
        </p:spPr>
      </p:sp>
      <p:sp>
        <p:nvSpPr>
          <p:cNvPr id="22533" name="Rectangle 3"/>
          <p:cNvSpPr>
            <a:spLocks noGrp="1" noChangeArrowheads="1"/>
          </p:cNvSpPr>
          <p:nvPr>
            <p:ph type="body" idx="1"/>
          </p:nvPr>
        </p:nvSpPr>
        <p:spPr>
          <a:xfrm>
            <a:off x="946574" y="4861441"/>
            <a:ext cx="5206153" cy="460557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p>
        </p:txBody>
      </p:sp>
    </p:spTree>
    <p:extLst>
      <p:ext uri="{BB962C8B-B14F-4D97-AF65-F5344CB8AC3E}">
        <p14:creationId xmlns:p14="http://schemas.microsoft.com/office/powerpoint/2010/main" val="42050546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smtClean="0"/>
              <a:t>Tillgänglighet</a:t>
            </a:r>
            <a:endParaRPr lang="en-US" dirty="0"/>
          </a:p>
        </p:txBody>
      </p:sp>
      <p:sp>
        <p:nvSpPr>
          <p:cNvPr id="4" name="Slide Number Placeholder 3"/>
          <p:cNvSpPr>
            <a:spLocks noGrp="1"/>
          </p:cNvSpPr>
          <p:nvPr>
            <p:ph type="sldNum" sz="quarter" idx="10"/>
          </p:nvPr>
        </p:nvSpPr>
        <p:spPr/>
        <p:txBody>
          <a:bodyPr/>
          <a:lstStyle/>
          <a:p>
            <a:fld id="{AFE398A9-0100-44C2-8550-72AB75124510}" type="slidenum">
              <a:rPr lang="en-US" smtClean="0"/>
              <a:pPr/>
              <a:t>15</a:t>
            </a:fld>
            <a:endParaRPr lang="en-US"/>
          </a:p>
        </p:txBody>
      </p:sp>
    </p:spTree>
    <p:extLst>
      <p:ext uri="{BB962C8B-B14F-4D97-AF65-F5344CB8AC3E}">
        <p14:creationId xmlns:p14="http://schemas.microsoft.com/office/powerpoint/2010/main" val="22006228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a:xfrm>
            <a:off x="993775" y="769938"/>
            <a:ext cx="5111750" cy="3833812"/>
          </a:xfrm>
        </p:spPr>
      </p:sp>
      <p:sp>
        <p:nvSpPr>
          <p:cNvPr id="3" name="Platshållare för anteckningar 2"/>
          <p:cNvSpPr>
            <a:spLocks noGrp="1"/>
          </p:cNvSpPr>
          <p:nvPr>
            <p:ph type="body" idx="1"/>
          </p:nvPr>
        </p:nvSpPr>
        <p:spPr/>
        <p:txBody>
          <a:bodyPr/>
          <a:lstStyle/>
          <a:p>
            <a:pPr marL="199658" indent="-199658">
              <a:buFont typeface="Arial" charset="0"/>
              <a:buChar char="•"/>
            </a:pPr>
            <a:r>
              <a:rPr lang="en-GB" dirty="0" err="1" smtClean="0"/>
              <a:t>Mycket</a:t>
            </a:r>
            <a:r>
              <a:rPr lang="en-GB" baseline="0" dirty="0" smtClean="0"/>
              <a:t> </a:t>
            </a:r>
            <a:r>
              <a:rPr lang="en-GB" baseline="0" dirty="0" err="1" smtClean="0"/>
              <a:t>att</a:t>
            </a:r>
            <a:r>
              <a:rPr lang="en-GB" baseline="0" dirty="0" smtClean="0"/>
              <a:t> </a:t>
            </a:r>
            <a:r>
              <a:rPr lang="en-GB" baseline="0" dirty="0" err="1" smtClean="0"/>
              <a:t>hålla</a:t>
            </a:r>
            <a:r>
              <a:rPr lang="en-GB" baseline="0" dirty="0" smtClean="0"/>
              <a:t> </a:t>
            </a:r>
            <a:r>
              <a:rPr lang="en-GB" baseline="0" dirty="0" err="1" smtClean="0"/>
              <a:t>reda</a:t>
            </a:r>
            <a:r>
              <a:rPr lang="en-GB" baseline="0" dirty="0" smtClean="0"/>
              <a:t> </a:t>
            </a:r>
            <a:r>
              <a:rPr lang="en-GB" baseline="0" dirty="0" err="1" smtClean="0"/>
              <a:t>på</a:t>
            </a:r>
            <a:r>
              <a:rPr lang="en-GB" baseline="0" dirty="0" smtClean="0"/>
              <a:t>, </a:t>
            </a:r>
            <a:r>
              <a:rPr lang="en-GB" baseline="0" dirty="0" err="1" smtClean="0"/>
              <a:t>stressig</a:t>
            </a:r>
            <a:r>
              <a:rPr lang="en-GB" baseline="0" dirty="0" smtClean="0"/>
              <a:t> </a:t>
            </a:r>
            <a:r>
              <a:rPr lang="en-GB" baseline="0" dirty="0" err="1" smtClean="0"/>
              <a:t>miljö</a:t>
            </a:r>
            <a:r>
              <a:rPr lang="en-GB" baseline="0" dirty="0" smtClean="0"/>
              <a:t> (med </a:t>
            </a:r>
            <a:r>
              <a:rPr lang="en-GB" baseline="0" dirty="0" err="1" smtClean="0"/>
              <a:t>ibland</a:t>
            </a:r>
            <a:r>
              <a:rPr lang="en-GB" baseline="0" dirty="0" smtClean="0"/>
              <a:t> </a:t>
            </a:r>
            <a:r>
              <a:rPr lang="en-GB" baseline="0" dirty="0" err="1" smtClean="0"/>
              <a:t>livsfara</a:t>
            </a:r>
            <a:r>
              <a:rPr lang="en-GB" baseline="0" dirty="0" smtClean="0"/>
              <a:t> </a:t>
            </a:r>
            <a:r>
              <a:rPr lang="en-GB" baseline="0" dirty="0" err="1" smtClean="0"/>
              <a:t>för</a:t>
            </a:r>
            <a:r>
              <a:rPr lang="en-GB" baseline="0" dirty="0" smtClean="0"/>
              <a:t> patient), </a:t>
            </a:r>
            <a:r>
              <a:rPr lang="en-GB" baseline="0" dirty="0" err="1" smtClean="0"/>
              <a:t>kognitivt</a:t>
            </a:r>
            <a:r>
              <a:rPr lang="en-GB" baseline="0" dirty="0" smtClean="0"/>
              <a:t> </a:t>
            </a:r>
            <a:r>
              <a:rPr lang="en-GB" baseline="0" dirty="0" err="1" smtClean="0"/>
              <a:t>belastande</a:t>
            </a:r>
            <a:endParaRPr lang="en-GB" baseline="0" dirty="0" smtClean="0"/>
          </a:p>
          <a:p>
            <a:pPr marL="199658" indent="-199658">
              <a:buFont typeface="Arial" charset="0"/>
              <a:buChar char="•"/>
            </a:pPr>
            <a:r>
              <a:rPr lang="en-GB" dirty="0" err="1" smtClean="0"/>
              <a:t>Fysisk</a:t>
            </a:r>
            <a:r>
              <a:rPr lang="en-GB" baseline="0" dirty="0" smtClean="0"/>
              <a:t> </a:t>
            </a:r>
            <a:r>
              <a:rPr lang="en-GB" baseline="0" dirty="0" err="1" smtClean="0"/>
              <a:t>utformning</a:t>
            </a:r>
            <a:r>
              <a:rPr lang="en-GB" baseline="0" dirty="0" smtClean="0"/>
              <a:t>, </a:t>
            </a:r>
            <a:r>
              <a:rPr lang="en-GB" baseline="0" dirty="0" err="1" smtClean="0"/>
              <a:t>knappar</a:t>
            </a:r>
            <a:r>
              <a:rPr lang="en-GB" baseline="0" dirty="0" smtClean="0"/>
              <a:t>, </a:t>
            </a:r>
            <a:r>
              <a:rPr lang="en-GB" baseline="0" dirty="0" err="1" smtClean="0"/>
              <a:t>rattar</a:t>
            </a:r>
            <a:r>
              <a:rPr lang="en-GB" baseline="0" dirty="0" smtClean="0"/>
              <a:t>, </a:t>
            </a:r>
            <a:r>
              <a:rPr lang="en-GB" baseline="0" dirty="0" err="1" smtClean="0"/>
              <a:t>digitala</a:t>
            </a:r>
            <a:r>
              <a:rPr lang="en-GB" baseline="0" dirty="0" smtClean="0"/>
              <a:t> </a:t>
            </a:r>
            <a:r>
              <a:rPr lang="en-GB" baseline="0" dirty="0" err="1" smtClean="0"/>
              <a:t>displyer</a:t>
            </a:r>
            <a:r>
              <a:rPr lang="en-GB" baseline="0" dirty="0" smtClean="0"/>
              <a:t>, </a:t>
            </a:r>
            <a:r>
              <a:rPr lang="en-GB" baseline="0" dirty="0" err="1" smtClean="0"/>
              <a:t>kontraster</a:t>
            </a:r>
            <a:r>
              <a:rPr lang="en-GB" baseline="0" dirty="0" smtClean="0"/>
              <a:t>, </a:t>
            </a:r>
            <a:r>
              <a:rPr lang="en-GB" baseline="0" dirty="0" err="1" smtClean="0"/>
              <a:t>räckvidd</a:t>
            </a:r>
            <a:r>
              <a:rPr lang="en-GB" baseline="0" dirty="0" smtClean="0"/>
              <a:t>, </a:t>
            </a:r>
            <a:r>
              <a:rPr lang="en-GB" baseline="0" dirty="0" err="1" smtClean="0"/>
              <a:t>placering</a:t>
            </a:r>
            <a:r>
              <a:rPr lang="en-GB" baseline="0" dirty="0" smtClean="0"/>
              <a:t>, …</a:t>
            </a:r>
            <a:endParaRPr lang="en-GB" dirty="0"/>
          </a:p>
        </p:txBody>
      </p:sp>
      <p:sp>
        <p:nvSpPr>
          <p:cNvPr id="4" name="Platshållare för bildnummer 3"/>
          <p:cNvSpPr>
            <a:spLocks noGrp="1"/>
          </p:cNvSpPr>
          <p:nvPr>
            <p:ph type="sldNum" sz="quarter" idx="10"/>
          </p:nvPr>
        </p:nvSpPr>
        <p:spPr/>
        <p:txBody>
          <a:bodyPr/>
          <a:lstStyle/>
          <a:p>
            <a:fld id="{AFE398A9-0100-44C2-8550-72AB75124510}" type="slidenum">
              <a:rPr lang="en-US" smtClean="0"/>
              <a:pPr/>
              <a:t>16</a:t>
            </a:fld>
            <a:endParaRPr lang="en-US"/>
          </a:p>
        </p:txBody>
      </p:sp>
    </p:spTree>
    <p:extLst>
      <p:ext uri="{BB962C8B-B14F-4D97-AF65-F5344CB8AC3E}">
        <p14:creationId xmlns:p14="http://schemas.microsoft.com/office/powerpoint/2010/main" val="6646889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a:xfrm>
            <a:off x="993775" y="769938"/>
            <a:ext cx="5111750" cy="3833812"/>
          </a:xfrm>
        </p:spPr>
      </p:sp>
      <p:sp>
        <p:nvSpPr>
          <p:cNvPr id="3" name="Platshållare för anteckningar 2"/>
          <p:cNvSpPr>
            <a:spLocks noGrp="1"/>
          </p:cNvSpPr>
          <p:nvPr>
            <p:ph type="body" idx="1"/>
          </p:nvPr>
        </p:nvSpPr>
        <p:spPr/>
        <p:txBody>
          <a:bodyPr/>
          <a:lstStyle/>
          <a:p>
            <a:r>
              <a:rPr lang="sv-SE" dirty="0" smtClean="0"/>
              <a:t>För det är viktigt att det fungerar för oss då vi blir mer eller mindre ”påtvingade” all denna teknik/produktinteraktion</a:t>
            </a:r>
          </a:p>
          <a:p>
            <a:endParaRPr lang="sv-SE" sz="2400" dirty="0">
              <a:solidFill>
                <a:srgbClr val="FF0000"/>
              </a:solidFill>
            </a:endParaRPr>
          </a:p>
          <a:p>
            <a:r>
              <a:rPr lang="sv-SE" sz="1600" dirty="0">
                <a:solidFill>
                  <a:srgbClr val="FF0000"/>
                </a:solidFill>
              </a:rPr>
              <a:t>Och vi gillar inte att känna oss dumma vilket är risken då man måste jobba med ett nytt system eller en ny produkt som inte är riktigt intuitiv. ”Äh jag förstår aldrig sådant här”. Vi lägger gärna skulden på oss själva och kanske undviker användning framför att vi ber om hjälp att lära!!</a:t>
            </a:r>
          </a:p>
          <a:p>
            <a:r>
              <a:rPr lang="sv-SE" sz="1600" dirty="0">
                <a:solidFill>
                  <a:srgbClr val="FF0000"/>
                </a:solidFill>
              </a:rPr>
              <a:t>Skillnad på avancerade system såsom respirator eller att styra ett flygplan (som Norman nämner på sid 2) men att öppna en förpackning, trycka igång en dator eller svara i en telefon ska inte behövas utbildning till.</a:t>
            </a:r>
          </a:p>
        </p:txBody>
      </p:sp>
      <p:sp>
        <p:nvSpPr>
          <p:cNvPr id="4" name="Platshållare för bildnummer 3"/>
          <p:cNvSpPr>
            <a:spLocks noGrp="1"/>
          </p:cNvSpPr>
          <p:nvPr>
            <p:ph type="sldNum" sz="quarter" idx="10"/>
          </p:nvPr>
        </p:nvSpPr>
        <p:spPr/>
        <p:txBody>
          <a:bodyPr/>
          <a:lstStyle/>
          <a:p>
            <a:fld id="{CC13FD4B-1391-7946-A8ED-18550D8B130B}" type="slidenum">
              <a:rPr lang="sv-SE" smtClean="0"/>
              <a:pPr/>
              <a:t>17</a:t>
            </a:fld>
            <a:endParaRPr lang="sv-SE" dirty="0"/>
          </a:p>
        </p:txBody>
      </p:sp>
    </p:spTree>
    <p:extLst>
      <p:ext uri="{BB962C8B-B14F-4D97-AF65-F5344CB8AC3E}">
        <p14:creationId xmlns:p14="http://schemas.microsoft.com/office/powerpoint/2010/main" val="38391236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FE398A9-0100-44C2-8550-72AB75124510}" type="slidenum">
              <a:rPr lang="en-US" smtClean="0"/>
              <a:pPr/>
              <a:t>21</a:t>
            </a:fld>
            <a:endParaRPr lang="en-US"/>
          </a:p>
        </p:txBody>
      </p:sp>
    </p:spTree>
    <p:extLst>
      <p:ext uri="{BB962C8B-B14F-4D97-AF65-F5344CB8AC3E}">
        <p14:creationId xmlns:p14="http://schemas.microsoft.com/office/powerpoint/2010/main" val="28105103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smtClean="0"/>
              <a:t>Gå</a:t>
            </a:r>
            <a:r>
              <a:rPr lang="en-US" dirty="0" smtClean="0"/>
              <a:t> </a:t>
            </a:r>
            <a:r>
              <a:rPr lang="en-US" dirty="0" err="1" smtClean="0"/>
              <a:t>genom</a:t>
            </a:r>
            <a:r>
              <a:rPr lang="en-US" baseline="0" dirty="0" smtClean="0"/>
              <a:t> </a:t>
            </a:r>
            <a:r>
              <a:rPr lang="en-US" baseline="0" dirty="0" err="1" smtClean="0"/>
              <a:t>syftet</a:t>
            </a:r>
            <a:r>
              <a:rPr lang="en-US" baseline="0" dirty="0" smtClean="0"/>
              <a:t> </a:t>
            </a:r>
            <a:r>
              <a:rPr lang="en-US" baseline="0" dirty="0" err="1" smtClean="0"/>
              <a:t>noggrant</a:t>
            </a:r>
            <a:r>
              <a:rPr lang="en-US" baseline="0" dirty="0" smtClean="0"/>
              <a:t> </a:t>
            </a:r>
            <a:r>
              <a:rPr lang="en-US" baseline="0" dirty="0" err="1" smtClean="0"/>
              <a:t>så</a:t>
            </a:r>
            <a:r>
              <a:rPr lang="en-US" baseline="0" dirty="0" smtClean="0"/>
              <a:t> </a:t>
            </a:r>
            <a:r>
              <a:rPr lang="en-US" baseline="0" dirty="0" err="1" smtClean="0"/>
              <a:t>att</a:t>
            </a:r>
            <a:r>
              <a:rPr lang="en-US" baseline="0" dirty="0" smtClean="0"/>
              <a:t> de </a:t>
            </a:r>
            <a:r>
              <a:rPr lang="en-US" baseline="0" dirty="0" err="1" smtClean="0"/>
              <a:t>får</a:t>
            </a:r>
            <a:r>
              <a:rPr lang="en-US" baseline="0" dirty="0" smtClean="0"/>
              <a:t> </a:t>
            </a:r>
            <a:r>
              <a:rPr lang="en-US" baseline="0" dirty="0" err="1" smtClean="0"/>
              <a:t>någon</a:t>
            </a:r>
            <a:r>
              <a:rPr lang="en-US" baseline="0" dirty="0" smtClean="0"/>
              <a:t> </a:t>
            </a:r>
            <a:r>
              <a:rPr lang="en-US" baseline="0" dirty="0" err="1" smtClean="0"/>
              <a:t>slags</a:t>
            </a:r>
            <a:r>
              <a:rPr lang="en-US" baseline="0" dirty="0" smtClean="0"/>
              <a:t> </a:t>
            </a:r>
            <a:r>
              <a:rPr lang="en-US" baseline="0" dirty="0" err="1" smtClean="0"/>
              <a:t>målbild</a:t>
            </a:r>
            <a:endParaRPr lang="en-US" dirty="0"/>
          </a:p>
        </p:txBody>
      </p:sp>
      <p:sp>
        <p:nvSpPr>
          <p:cNvPr id="4" name="Slide Number Placeholder 3"/>
          <p:cNvSpPr>
            <a:spLocks noGrp="1"/>
          </p:cNvSpPr>
          <p:nvPr>
            <p:ph type="sldNum" sz="quarter" idx="10"/>
          </p:nvPr>
        </p:nvSpPr>
        <p:spPr/>
        <p:txBody>
          <a:bodyPr/>
          <a:lstStyle/>
          <a:p>
            <a:fld id="{AFE398A9-0100-44C2-8550-72AB75124510}" type="slidenum">
              <a:rPr lang="en-US" smtClean="0"/>
              <a:pPr/>
              <a:t>23</a:t>
            </a:fld>
            <a:endParaRPr lang="en-US"/>
          </a:p>
        </p:txBody>
      </p:sp>
    </p:spTree>
    <p:extLst>
      <p:ext uri="{BB962C8B-B14F-4D97-AF65-F5344CB8AC3E}">
        <p14:creationId xmlns:p14="http://schemas.microsoft.com/office/powerpoint/2010/main" val="29896125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v-SE" dirty="0"/>
          </a:p>
        </p:txBody>
      </p:sp>
      <p:sp>
        <p:nvSpPr>
          <p:cNvPr id="4" name="Slide Number Placeholder 3"/>
          <p:cNvSpPr>
            <a:spLocks noGrp="1"/>
          </p:cNvSpPr>
          <p:nvPr>
            <p:ph type="sldNum" sz="quarter" idx="10"/>
          </p:nvPr>
        </p:nvSpPr>
        <p:spPr/>
        <p:txBody>
          <a:bodyPr/>
          <a:lstStyle/>
          <a:p>
            <a:fld id="{AFE398A9-0100-44C2-8550-72AB75124510}" type="slidenum">
              <a:rPr lang="en-US" smtClean="0"/>
              <a:pPr/>
              <a:t>24</a:t>
            </a:fld>
            <a:endParaRPr lang="en-US"/>
          </a:p>
        </p:txBody>
      </p:sp>
    </p:spTree>
    <p:extLst>
      <p:ext uri="{BB962C8B-B14F-4D97-AF65-F5344CB8AC3E}">
        <p14:creationId xmlns:p14="http://schemas.microsoft.com/office/powerpoint/2010/main" val="9692374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v-SE" dirty="0"/>
          </a:p>
        </p:txBody>
      </p:sp>
      <p:sp>
        <p:nvSpPr>
          <p:cNvPr id="4" name="Slide Number Placeholder 3"/>
          <p:cNvSpPr>
            <a:spLocks noGrp="1"/>
          </p:cNvSpPr>
          <p:nvPr>
            <p:ph type="sldNum" sz="quarter" idx="10"/>
          </p:nvPr>
        </p:nvSpPr>
        <p:spPr/>
        <p:txBody>
          <a:bodyPr/>
          <a:lstStyle/>
          <a:p>
            <a:fld id="{AFE398A9-0100-44C2-8550-72AB75124510}" type="slidenum">
              <a:rPr lang="en-US" smtClean="0"/>
              <a:pPr/>
              <a:t>25</a:t>
            </a:fld>
            <a:endParaRPr lang="en-US"/>
          </a:p>
        </p:txBody>
      </p:sp>
    </p:spTree>
    <p:extLst>
      <p:ext uri="{BB962C8B-B14F-4D97-AF65-F5344CB8AC3E}">
        <p14:creationId xmlns:p14="http://schemas.microsoft.com/office/powerpoint/2010/main" val="41920240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sv-SE"/>
          </a:p>
        </p:txBody>
      </p:sp>
      <p:sp>
        <p:nvSpPr>
          <p:cNvPr id="4" name="Slide Number Placeholder 3"/>
          <p:cNvSpPr>
            <a:spLocks noGrp="1"/>
          </p:cNvSpPr>
          <p:nvPr>
            <p:ph type="sldNum" sz="quarter" idx="10"/>
          </p:nvPr>
        </p:nvSpPr>
        <p:spPr/>
        <p:txBody>
          <a:bodyPr/>
          <a:lstStyle/>
          <a:p>
            <a:fld id="{68FC01E6-DEC1-4F3A-BE51-FCD3E0700D49}" type="slidenum">
              <a:rPr lang="en-US" smtClean="0"/>
              <a:pPr/>
              <a:t>26</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sv-SE" dirty="0" smtClean="0"/>
              <a:t>Kursen är designad för D och TD.</a:t>
            </a:r>
          </a:p>
          <a:p>
            <a:pPr marL="0" marR="0" indent="0" algn="l" defTabSz="914400" rtl="0" eaLnBrk="1" fontAlgn="auto" latinLnBrk="0" hangingPunct="1">
              <a:lnSpc>
                <a:spcPct val="100000"/>
              </a:lnSpc>
              <a:spcBef>
                <a:spcPts val="0"/>
              </a:spcBef>
              <a:spcAft>
                <a:spcPts val="0"/>
              </a:spcAft>
              <a:buClrTx/>
              <a:buSzTx/>
              <a:buFontTx/>
              <a:buNone/>
              <a:tabLst/>
              <a:defRPr/>
            </a:pPr>
            <a:endParaRPr lang="sv-SE"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sv-SE" dirty="0" smtClean="0"/>
              <a:t>Eftersom</a:t>
            </a:r>
            <a:r>
              <a:rPr lang="sv-SE" baseline="0" dirty="0" smtClean="0"/>
              <a:t> det är först gången kursen går för </a:t>
            </a:r>
            <a:r>
              <a:rPr lang="sv-SE" baseline="0" dirty="0" err="1" smtClean="0"/>
              <a:t>MedTek</a:t>
            </a:r>
            <a:r>
              <a:rPr lang="sv-SE" baseline="0" dirty="0" smtClean="0"/>
              <a:t> är jag nyfiken på vad ni läst</a:t>
            </a:r>
            <a:endParaRPr lang="sv-SE" dirty="0" smtClean="0"/>
          </a:p>
          <a:p>
            <a:endParaRPr lang="sv-SE" dirty="0"/>
          </a:p>
        </p:txBody>
      </p:sp>
      <p:sp>
        <p:nvSpPr>
          <p:cNvPr id="4" name="Platshållare för bildnummer 3"/>
          <p:cNvSpPr>
            <a:spLocks noGrp="1"/>
          </p:cNvSpPr>
          <p:nvPr>
            <p:ph type="sldNum" sz="quarter" idx="10"/>
          </p:nvPr>
        </p:nvSpPr>
        <p:spPr/>
        <p:txBody>
          <a:bodyPr/>
          <a:lstStyle/>
          <a:p>
            <a:fld id="{AFE398A9-0100-44C2-8550-72AB75124510}" type="slidenum">
              <a:rPr lang="en-US" smtClean="0"/>
              <a:pPr/>
              <a:t>27</a:t>
            </a:fld>
            <a:endParaRPr lang="en-US"/>
          </a:p>
        </p:txBody>
      </p:sp>
    </p:spTree>
    <p:extLst>
      <p:ext uri="{BB962C8B-B14F-4D97-AF65-F5344CB8AC3E}">
        <p14:creationId xmlns:p14="http://schemas.microsoft.com/office/powerpoint/2010/main" val="11476816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FE398A9-0100-44C2-8550-72AB75124510}" type="slidenum">
              <a:rPr lang="en-US" smtClean="0"/>
              <a:pPr/>
              <a:t>35</a:t>
            </a:fld>
            <a:endParaRPr lang="en-US"/>
          </a:p>
        </p:txBody>
      </p:sp>
    </p:spTree>
    <p:extLst>
      <p:ext uri="{BB962C8B-B14F-4D97-AF65-F5344CB8AC3E}">
        <p14:creationId xmlns:p14="http://schemas.microsoft.com/office/powerpoint/2010/main" val="20632330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En </a:t>
            </a:r>
            <a:r>
              <a:rPr lang="en-US" dirty="0" err="1" smtClean="0"/>
              <a:t>torr</a:t>
            </a:r>
            <a:r>
              <a:rPr lang="en-US" dirty="0" smtClean="0"/>
              <a:t>, </a:t>
            </a:r>
            <a:r>
              <a:rPr lang="en-US" dirty="0" err="1" smtClean="0"/>
              <a:t>akademisk</a:t>
            </a:r>
            <a:r>
              <a:rPr lang="en-US" dirty="0" smtClean="0"/>
              <a:t> definition</a:t>
            </a:r>
            <a:r>
              <a:rPr lang="en-US" baseline="0" dirty="0" smtClean="0"/>
              <a:t> </a:t>
            </a:r>
            <a:r>
              <a:rPr lang="en-US" baseline="0" dirty="0" err="1" smtClean="0"/>
              <a:t>av</a:t>
            </a:r>
            <a:r>
              <a:rPr lang="en-US" baseline="0" dirty="0" smtClean="0"/>
              <a:t> MDI</a:t>
            </a:r>
            <a:endParaRPr lang="en-US" dirty="0"/>
          </a:p>
        </p:txBody>
      </p:sp>
      <p:sp>
        <p:nvSpPr>
          <p:cNvPr id="4" name="Slide Number Placeholder 3"/>
          <p:cNvSpPr>
            <a:spLocks noGrp="1"/>
          </p:cNvSpPr>
          <p:nvPr>
            <p:ph type="sldNum" sz="quarter" idx="10"/>
          </p:nvPr>
        </p:nvSpPr>
        <p:spPr/>
        <p:txBody>
          <a:bodyPr/>
          <a:lstStyle/>
          <a:p>
            <a:fld id="{AFE398A9-0100-44C2-8550-72AB75124510}" type="slidenum">
              <a:rPr lang="en-US" smtClean="0"/>
              <a:pPr/>
              <a:t>4</a:t>
            </a:fld>
            <a:endParaRPr lang="en-US"/>
          </a:p>
        </p:txBody>
      </p:sp>
    </p:spTree>
    <p:extLst>
      <p:ext uri="{BB962C8B-B14F-4D97-AF65-F5344CB8AC3E}">
        <p14:creationId xmlns:p14="http://schemas.microsoft.com/office/powerpoint/2010/main" val="327754998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endParaRPr lang="sv-SE" dirty="0"/>
          </a:p>
        </p:txBody>
      </p:sp>
      <p:sp>
        <p:nvSpPr>
          <p:cNvPr id="4" name="Platshållare för bildnummer 3"/>
          <p:cNvSpPr>
            <a:spLocks noGrp="1"/>
          </p:cNvSpPr>
          <p:nvPr>
            <p:ph type="sldNum" sz="quarter" idx="10"/>
          </p:nvPr>
        </p:nvSpPr>
        <p:spPr/>
        <p:txBody>
          <a:bodyPr/>
          <a:lstStyle/>
          <a:p>
            <a:fld id="{AFE398A9-0100-44C2-8550-72AB75124510}" type="slidenum">
              <a:rPr lang="en-US" smtClean="0"/>
              <a:pPr/>
              <a:t>53</a:t>
            </a:fld>
            <a:endParaRPr lang="en-US"/>
          </a:p>
        </p:txBody>
      </p:sp>
    </p:spTree>
    <p:extLst>
      <p:ext uri="{BB962C8B-B14F-4D97-AF65-F5344CB8AC3E}">
        <p14:creationId xmlns:p14="http://schemas.microsoft.com/office/powerpoint/2010/main" val="36123910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En </a:t>
            </a:r>
            <a:r>
              <a:rPr lang="en-US" dirty="0" err="1" smtClean="0"/>
              <a:t>torr</a:t>
            </a:r>
            <a:r>
              <a:rPr lang="en-US" dirty="0" smtClean="0"/>
              <a:t>, </a:t>
            </a:r>
            <a:r>
              <a:rPr lang="en-US" dirty="0" err="1" smtClean="0"/>
              <a:t>akademisk</a:t>
            </a:r>
            <a:r>
              <a:rPr lang="en-US" dirty="0" smtClean="0"/>
              <a:t> definition</a:t>
            </a:r>
            <a:r>
              <a:rPr lang="en-US" baseline="0" dirty="0" smtClean="0"/>
              <a:t> </a:t>
            </a:r>
            <a:r>
              <a:rPr lang="en-US" baseline="0" dirty="0" err="1" smtClean="0"/>
              <a:t>av</a:t>
            </a:r>
            <a:r>
              <a:rPr lang="en-US" baseline="0" dirty="0" smtClean="0"/>
              <a:t> MDI</a:t>
            </a:r>
            <a:endParaRPr lang="en-US" dirty="0"/>
          </a:p>
        </p:txBody>
      </p:sp>
      <p:sp>
        <p:nvSpPr>
          <p:cNvPr id="4" name="Slide Number Placeholder 3"/>
          <p:cNvSpPr>
            <a:spLocks noGrp="1"/>
          </p:cNvSpPr>
          <p:nvPr>
            <p:ph type="sldNum" sz="quarter" idx="10"/>
          </p:nvPr>
        </p:nvSpPr>
        <p:spPr/>
        <p:txBody>
          <a:bodyPr/>
          <a:lstStyle/>
          <a:p>
            <a:fld id="{AFE398A9-0100-44C2-8550-72AB75124510}" type="slidenum">
              <a:rPr lang="en-US" smtClean="0"/>
              <a:pPr/>
              <a:t>5</a:t>
            </a:fld>
            <a:endParaRPr lang="en-US"/>
          </a:p>
        </p:txBody>
      </p:sp>
    </p:spTree>
    <p:extLst>
      <p:ext uri="{BB962C8B-B14F-4D97-AF65-F5344CB8AC3E}">
        <p14:creationId xmlns:p14="http://schemas.microsoft.com/office/powerpoint/2010/main" val="32775499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FE398A9-0100-44C2-8550-72AB75124510}" type="slidenum">
              <a:rPr lang="en-US" smtClean="0"/>
              <a:pPr/>
              <a:t>8</a:t>
            </a:fld>
            <a:endParaRPr lang="en-US"/>
          </a:p>
        </p:txBody>
      </p:sp>
    </p:spTree>
    <p:extLst>
      <p:ext uri="{BB962C8B-B14F-4D97-AF65-F5344CB8AC3E}">
        <p14:creationId xmlns:p14="http://schemas.microsoft.com/office/powerpoint/2010/main" val="36937091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smtClean="0"/>
              <a:t>Säkerhet</a:t>
            </a:r>
            <a:endParaRPr lang="en-US" dirty="0"/>
          </a:p>
        </p:txBody>
      </p:sp>
      <p:sp>
        <p:nvSpPr>
          <p:cNvPr id="4" name="Slide Number Placeholder 3"/>
          <p:cNvSpPr>
            <a:spLocks noGrp="1"/>
          </p:cNvSpPr>
          <p:nvPr>
            <p:ph type="sldNum" sz="quarter" idx="10"/>
          </p:nvPr>
        </p:nvSpPr>
        <p:spPr/>
        <p:txBody>
          <a:bodyPr/>
          <a:lstStyle/>
          <a:p>
            <a:fld id="{AFE398A9-0100-44C2-8550-72AB75124510}" type="slidenum">
              <a:rPr lang="en-US" smtClean="0"/>
              <a:pPr/>
              <a:t>9</a:t>
            </a:fld>
            <a:endParaRPr lang="en-US"/>
          </a:p>
        </p:txBody>
      </p:sp>
    </p:spTree>
    <p:extLst>
      <p:ext uri="{BB962C8B-B14F-4D97-AF65-F5344CB8AC3E}">
        <p14:creationId xmlns:p14="http://schemas.microsoft.com/office/powerpoint/2010/main" val="17029517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Harrisburg </a:t>
            </a:r>
            <a:r>
              <a:rPr lang="en-US" dirty="0" err="1" smtClean="0"/>
              <a:t>som</a:t>
            </a:r>
            <a:r>
              <a:rPr lang="en-US" dirty="0" smtClean="0"/>
              <a:t> </a:t>
            </a:r>
            <a:r>
              <a:rPr lang="en-US" dirty="0" err="1" smtClean="0"/>
              <a:t>exempel</a:t>
            </a:r>
            <a:r>
              <a:rPr lang="en-US" dirty="0" smtClean="0"/>
              <a:t>.</a:t>
            </a:r>
            <a:endParaRPr lang="en-US" dirty="0"/>
          </a:p>
        </p:txBody>
      </p:sp>
      <p:sp>
        <p:nvSpPr>
          <p:cNvPr id="4" name="Slide Number Placeholder 3"/>
          <p:cNvSpPr>
            <a:spLocks noGrp="1"/>
          </p:cNvSpPr>
          <p:nvPr>
            <p:ph type="sldNum" sz="quarter" idx="10"/>
          </p:nvPr>
        </p:nvSpPr>
        <p:spPr/>
        <p:txBody>
          <a:bodyPr/>
          <a:lstStyle/>
          <a:p>
            <a:fld id="{AFE398A9-0100-44C2-8550-72AB75124510}" type="slidenum">
              <a:rPr lang="en-US" smtClean="0"/>
              <a:pPr/>
              <a:t>10</a:t>
            </a:fld>
            <a:endParaRPr lang="en-US"/>
          </a:p>
        </p:txBody>
      </p:sp>
    </p:spTree>
    <p:extLst>
      <p:ext uri="{BB962C8B-B14F-4D97-AF65-F5344CB8AC3E}">
        <p14:creationId xmlns:p14="http://schemas.microsoft.com/office/powerpoint/2010/main" val="409308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endParaRPr lang="en-US" dirty="0"/>
          </a:p>
        </p:txBody>
      </p:sp>
      <p:sp>
        <p:nvSpPr>
          <p:cNvPr id="4" name="Platshållare för bildnummer 3"/>
          <p:cNvSpPr>
            <a:spLocks noGrp="1"/>
          </p:cNvSpPr>
          <p:nvPr>
            <p:ph type="sldNum" sz="quarter" idx="10"/>
          </p:nvPr>
        </p:nvSpPr>
        <p:spPr/>
        <p:txBody>
          <a:bodyPr/>
          <a:lstStyle/>
          <a:p>
            <a:fld id="{AFE398A9-0100-44C2-8550-72AB75124510}" type="slidenum">
              <a:rPr lang="en-US" smtClean="0"/>
              <a:pPr/>
              <a:t>11</a:t>
            </a:fld>
            <a:endParaRPr lang="en-US"/>
          </a:p>
        </p:txBody>
      </p:sp>
    </p:spTree>
    <p:extLst>
      <p:ext uri="{BB962C8B-B14F-4D97-AF65-F5344CB8AC3E}">
        <p14:creationId xmlns:p14="http://schemas.microsoft.com/office/powerpoint/2010/main" val="7215607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smtClean="0"/>
              <a:t>Tillgänglighet</a:t>
            </a:r>
            <a:endParaRPr lang="en-US" dirty="0"/>
          </a:p>
        </p:txBody>
      </p:sp>
      <p:sp>
        <p:nvSpPr>
          <p:cNvPr id="4" name="Slide Number Placeholder 3"/>
          <p:cNvSpPr>
            <a:spLocks noGrp="1"/>
          </p:cNvSpPr>
          <p:nvPr>
            <p:ph type="sldNum" sz="quarter" idx="10"/>
          </p:nvPr>
        </p:nvSpPr>
        <p:spPr/>
        <p:txBody>
          <a:bodyPr/>
          <a:lstStyle/>
          <a:p>
            <a:fld id="{AFE398A9-0100-44C2-8550-72AB75124510}" type="slidenum">
              <a:rPr lang="en-US" smtClean="0"/>
              <a:pPr/>
              <a:t>13</a:t>
            </a:fld>
            <a:endParaRPr lang="en-US"/>
          </a:p>
        </p:txBody>
      </p:sp>
    </p:spTree>
    <p:extLst>
      <p:ext uri="{BB962C8B-B14F-4D97-AF65-F5344CB8AC3E}">
        <p14:creationId xmlns:p14="http://schemas.microsoft.com/office/powerpoint/2010/main" val="40100070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smtClean="0"/>
              <a:t>Tillgänglighet</a:t>
            </a:r>
            <a:endParaRPr lang="en-US" dirty="0"/>
          </a:p>
        </p:txBody>
      </p:sp>
      <p:sp>
        <p:nvSpPr>
          <p:cNvPr id="4" name="Slide Number Placeholder 3"/>
          <p:cNvSpPr>
            <a:spLocks noGrp="1"/>
          </p:cNvSpPr>
          <p:nvPr>
            <p:ph type="sldNum" sz="quarter" idx="10"/>
          </p:nvPr>
        </p:nvSpPr>
        <p:spPr/>
        <p:txBody>
          <a:bodyPr/>
          <a:lstStyle/>
          <a:p>
            <a:fld id="{AFE398A9-0100-44C2-8550-72AB75124510}" type="slidenum">
              <a:rPr lang="en-US" smtClean="0"/>
              <a:pPr/>
              <a:t>14</a:t>
            </a:fld>
            <a:endParaRPr lang="en-US"/>
          </a:p>
        </p:txBody>
      </p:sp>
    </p:spTree>
    <p:extLst>
      <p:ext uri="{BB962C8B-B14F-4D97-AF65-F5344CB8AC3E}">
        <p14:creationId xmlns:p14="http://schemas.microsoft.com/office/powerpoint/2010/main" val="39191705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3830A1D-A86F-416A-8344-ABC41398F305}" type="datetimeFigureOut">
              <a:rPr lang="sv-SE" smtClean="0"/>
              <a:pPr/>
              <a:t>21/08/15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8725C0-C899-4E77-8999-12122B3AF1C1}"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3830A1D-A86F-416A-8344-ABC41398F305}" type="datetimeFigureOut">
              <a:rPr lang="sv-SE" smtClean="0"/>
              <a:pPr/>
              <a:t>21/08/15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8725C0-C899-4E77-8999-12122B3AF1C1}"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3830A1D-A86F-416A-8344-ABC41398F305}" type="datetimeFigureOut">
              <a:rPr lang="sv-SE" smtClean="0"/>
              <a:pPr/>
              <a:t>21/08/15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8725C0-C899-4E77-8999-12122B3AF1C1}"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3830A1D-A86F-416A-8344-ABC41398F305}" type="datetimeFigureOut">
              <a:rPr lang="sv-SE" smtClean="0"/>
              <a:pPr/>
              <a:t>21/08/15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8725C0-C899-4E77-8999-12122B3AF1C1}"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3830A1D-A86F-416A-8344-ABC41398F305}" type="datetimeFigureOut">
              <a:rPr lang="sv-SE" smtClean="0"/>
              <a:pPr/>
              <a:t>21/08/15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8725C0-C899-4E77-8999-12122B3AF1C1}"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3830A1D-A86F-416A-8344-ABC41398F305}" type="datetimeFigureOut">
              <a:rPr lang="sv-SE" smtClean="0"/>
              <a:pPr/>
              <a:t>21/08/15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8725C0-C899-4E77-8999-12122B3AF1C1}"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3830A1D-A86F-416A-8344-ABC41398F305}" type="datetimeFigureOut">
              <a:rPr lang="sv-SE" smtClean="0"/>
              <a:pPr/>
              <a:t>21/08/15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8725C0-C899-4E77-8999-12122B3AF1C1}"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3830A1D-A86F-416A-8344-ABC41398F305}" type="datetimeFigureOut">
              <a:rPr lang="sv-SE" smtClean="0"/>
              <a:pPr/>
              <a:t>21/08/15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8725C0-C899-4E77-8999-12122B3AF1C1}"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3830A1D-A86F-416A-8344-ABC41398F305}" type="datetimeFigureOut">
              <a:rPr lang="sv-SE" smtClean="0"/>
              <a:pPr/>
              <a:t>21/08/15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8725C0-C899-4E77-8999-12122B3AF1C1}"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3830A1D-A86F-416A-8344-ABC41398F305}" type="datetimeFigureOut">
              <a:rPr lang="sv-SE" smtClean="0"/>
              <a:pPr/>
              <a:t>21/08/15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8725C0-C899-4E77-8999-12122B3AF1C1}"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3830A1D-A86F-416A-8344-ABC41398F305}" type="datetimeFigureOut">
              <a:rPr lang="sv-SE" smtClean="0"/>
              <a:pPr/>
              <a:t>21/08/15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8725C0-C899-4E77-8999-12122B3AF1C1}"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3830A1D-A86F-416A-8344-ABC41398F305}" type="datetimeFigureOut">
              <a:rPr lang="sv-SE" smtClean="0"/>
              <a:pPr/>
              <a:t>21/08/15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8725C0-C899-4E77-8999-12122B3AF1C1}"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4" Type="http://schemas.openxmlformats.org/officeDocument/2006/relationships/image" Target="../media/image3.jpeg"/><Relationship Id="rId5" Type="http://schemas.openxmlformats.org/officeDocument/2006/relationships/image" Target="../media/image4.jpeg"/><Relationship Id="rId6" Type="http://schemas.openxmlformats.org/officeDocument/2006/relationships/image" Target="../media/image5.jpeg"/><Relationship Id="rId7" Type="http://schemas.openxmlformats.org/officeDocument/2006/relationships/image" Target="../media/image6.png"/><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16.jpeg"/><Relationship Id="rId4" Type="http://schemas.openxmlformats.org/officeDocument/2006/relationships/image" Target="../media/image17.jpe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0.jpeg"/></Relationships>
</file>

<file path=ppt/slides/_rels/slide14.xml.rels><?xml version="1.0" encoding="UTF-8" standalone="yes"?>
<Relationships xmlns="http://schemas.openxmlformats.org/package/2006/relationships"><Relationship Id="rId3" Type="http://schemas.openxmlformats.org/officeDocument/2006/relationships/image" Target="../media/image21.jpeg"/><Relationship Id="rId4" Type="http://schemas.openxmlformats.org/officeDocument/2006/relationships/image" Target="../media/image22.jpe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3.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4.jpeg"/></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www.youtube.com/watch?v=2lXh2n0aPyw"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0.png"/><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21.xml.rels><?xml version="1.0" encoding="UTF-8" standalone="yes"?>
<Relationships xmlns="http://schemas.openxmlformats.org/package/2006/relationships"><Relationship Id="rId11" Type="http://schemas.openxmlformats.org/officeDocument/2006/relationships/image" Target="../media/image38.jpeg"/><Relationship Id="rId12" Type="http://schemas.openxmlformats.org/officeDocument/2006/relationships/image" Target="../media/image39.png"/><Relationship Id="rId13" Type="http://schemas.openxmlformats.org/officeDocument/2006/relationships/image" Target="../media/image40.png"/><Relationship Id="rId14" Type="http://schemas.openxmlformats.org/officeDocument/2006/relationships/image" Target="../media/image41.png"/><Relationship Id="rId15" Type="http://schemas.openxmlformats.org/officeDocument/2006/relationships/image" Target="../media/image42.png"/><Relationship Id="rId1" Type="http://schemas.openxmlformats.org/officeDocument/2006/relationships/slideLayout" Target="../slideLayouts/slideLayout7.xml"/><Relationship Id="rId2" Type="http://schemas.openxmlformats.org/officeDocument/2006/relationships/notesSlide" Target="../notesSlides/notesSlide13.xml"/><Relationship Id="rId3" Type="http://schemas.openxmlformats.org/officeDocument/2006/relationships/image" Target="../media/image31.jpeg"/><Relationship Id="rId4" Type="http://schemas.openxmlformats.org/officeDocument/2006/relationships/hyperlink" Target="http://www.avensia.se/" TargetMode="External"/><Relationship Id="rId5" Type="http://schemas.openxmlformats.org/officeDocument/2006/relationships/image" Target="../media/image32.gif"/><Relationship Id="rId6" Type="http://schemas.openxmlformats.org/officeDocument/2006/relationships/image" Target="../media/image33.gif"/><Relationship Id="rId7" Type="http://schemas.openxmlformats.org/officeDocument/2006/relationships/image" Target="../media/image34.png"/><Relationship Id="rId8" Type="http://schemas.openxmlformats.org/officeDocument/2006/relationships/image" Target="../media/image35.png"/><Relationship Id="rId9" Type="http://schemas.openxmlformats.org/officeDocument/2006/relationships/image" Target="../media/image36.jpeg"/><Relationship Id="rId10" Type="http://schemas.openxmlformats.org/officeDocument/2006/relationships/image" Target="../media/image3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43.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4.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1.xml"/><Relationship Id="rId4" Type="http://schemas.openxmlformats.org/officeDocument/2006/relationships/oleObject" Target="../embeddings/Microsoft_Word_97_-_2004_Document1.doc"/><Relationship Id="rId5" Type="http://schemas.openxmlformats.org/officeDocument/2006/relationships/image" Target="../media/image7.wmf"/><Relationship Id="rId6" Type="http://schemas.openxmlformats.org/officeDocument/2006/relationships/image" Target="../media/image8.jpeg"/><Relationship Id="rId1" Type="http://schemas.openxmlformats.org/officeDocument/2006/relationships/vmlDrawing" Target="../drawings/vmlDrawing1.vml"/><Relationship Id="rId2"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7.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8.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9.jpe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jp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2.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3.jp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4.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5.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6.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7.jp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5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0.jpeg"/><Relationship Id="rId4" Type="http://schemas.openxmlformats.org/officeDocument/2006/relationships/image" Target="../media/image11.jpeg"/><Relationship Id="rId5" Type="http://schemas.openxmlformats.org/officeDocument/2006/relationships/image" Target="../media/image12.jpeg"/><Relationship Id="rId6" Type="http://schemas.openxmlformats.org/officeDocument/2006/relationships/image" Target="../media/image13.jpe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9.xml.rels><?xml version="1.0" encoding="UTF-8" standalone="yes"?>
<Relationships xmlns="http://schemas.openxmlformats.org/package/2006/relationships"><Relationship Id="rId3" Type="http://schemas.openxmlformats.org/officeDocument/2006/relationships/image" Target="../media/image14.jpeg"/><Relationship Id="rId4" Type="http://schemas.openxmlformats.org/officeDocument/2006/relationships/image" Target="../media/image15.jpe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http://blog.sellsiusrealestate.com/wp-content/uploads/2006/08/bot%20virtual%20agent.png"/>
          <p:cNvPicPr>
            <a:picLocks noChangeAspect="1" noChangeArrowheads="1"/>
          </p:cNvPicPr>
          <p:nvPr/>
        </p:nvPicPr>
        <p:blipFill>
          <a:blip r:embed="rId2" cstate="print"/>
          <a:srcRect/>
          <a:stretch>
            <a:fillRect/>
          </a:stretch>
        </p:blipFill>
        <p:spPr bwMode="auto">
          <a:xfrm>
            <a:off x="5580112" y="4725144"/>
            <a:ext cx="2714644" cy="178148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 name="Title 1"/>
          <p:cNvSpPr>
            <a:spLocks noGrp="1"/>
          </p:cNvSpPr>
          <p:nvPr>
            <p:ph type="ctrTitle"/>
          </p:nvPr>
        </p:nvSpPr>
        <p:spPr>
          <a:xfrm>
            <a:off x="685800" y="428604"/>
            <a:ext cx="7772400" cy="1470025"/>
          </a:xfrm>
        </p:spPr>
        <p:txBody>
          <a:bodyPr>
            <a:normAutofit/>
          </a:bodyPr>
          <a:lstStyle/>
          <a:p>
            <a:r>
              <a:rPr lang="en-US" sz="3800" dirty="0" smtClean="0"/>
              <a:t>MAMN25 </a:t>
            </a:r>
            <a:r>
              <a:rPr lang="en-US" sz="3800" dirty="0" err="1" smtClean="0"/>
              <a:t>Interaktionsdesign</a:t>
            </a:r>
            <a:r>
              <a:rPr lang="en-US" sz="3800" dirty="0" smtClean="0"/>
              <a:t> (7,5 HP)</a:t>
            </a:r>
            <a:endParaRPr lang="en-US" sz="3800" dirty="0"/>
          </a:p>
        </p:txBody>
      </p:sp>
      <p:pic>
        <p:nvPicPr>
          <p:cNvPr id="4" name="Picture 5" descr="iphone460"/>
          <p:cNvPicPr>
            <a:picLocks noChangeAspect="1" noChangeArrowheads="1"/>
          </p:cNvPicPr>
          <p:nvPr/>
        </p:nvPicPr>
        <p:blipFill>
          <a:blip r:embed="rId3" cstate="print"/>
          <a:srcRect/>
          <a:stretch>
            <a:fillRect/>
          </a:stretch>
        </p:blipFill>
        <p:spPr bwMode="auto">
          <a:xfrm>
            <a:off x="571472" y="2235823"/>
            <a:ext cx="2571768" cy="189475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 name="Picture 7" descr="microsoft-surface-3"/>
          <p:cNvPicPr>
            <a:picLocks noChangeAspect="1" noChangeArrowheads="1"/>
          </p:cNvPicPr>
          <p:nvPr/>
        </p:nvPicPr>
        <p:blipFill>
          <a:blip r:embed="rId4" cstate="print"/>
          <a:srcRect/>
          <a:stretch>
            <a:fillRect/>
          </a:stretch>
        </p:blipFill>
        <p:spPr bwMode="auto">
          <a:xfrm>
            <a:off x="5456764" y="2348880"/>
            <a:ext cx="2643206" cy="205080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Picture 9" descr="bumptop"/>
          <p:cNvPicPr>
            <a:picLocks noChangeAspect="1" noChangeArrowheads="1"/>
          </p:cNvPicPr>
          <p:nvPr/>
        </p:nvPicPr>
        <p:blipFill>
          <a:blip r:embed="rId5" cstate="print"/>
          <a:srcRect/>
          <a:stretch>
            <a:fillRect/>
          </a:stretch>
        </p:blipFill>
        <p:spPr bwMode="auto">
          <a:xfrm>
            <a:off x="3275856" y="3861048"/>
            <a:ext cx="2678993" cy="178485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9458" name="Picture 2" descr="http://www.tat.se/site/showroom/media/ProjectoUI_2.jpg"/>
          <p:cNvPicPr>
            <a:picLocks noChangeAspect="1" noChangeArrowheads="1"/>
          </p:cNvPicPr>
          <p:nvPr/>
        </p:nvPicPr>
        <p:blipFill>
          <a:blip r:embed="rId6" cstate="print"/>
          <a:srcRect/>
          <a:stretch>
            <a:fillRect/>
          </a:stretch>
        </p:blipFill>
        <p:spPr bwMode="auto">
          <a:xfrm>
            <a:off x="2915816" y="1772816"/>
            <a:ext cx="2608967" cy="182403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Picture 2"/>
          <p:cNvPicPr>
            <a:picLocks noChangeAspect="1" noChangeArrowheads="1"/>
          </p:cNvPicPr>
          <p:nvPr/>
        </p:nvPicPr>
        <p:blipFill>
          <a:blip r:embed="rId7" cstate="print"/>
          <a:srcRect l="51786" t="31429" r="29464" b="29285"/>
          <a:stretch>
            <a:fillRect/>
          </a:stretch>
        </p:blipFill>
        <p:spPr bwMode="auto">
          <a:xfrm>
            <a:off x="1331640" y="4293096"/>
            <a:ext cx="1760953" cy="230601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smtClean="0"/>
              <a:t>Säkerhet och risk (2)</a:t>
            </a:r>
            <a:endParaRPr lang="en-US" dirty="0"/>
          </a:p>
        </p:txBody>
      </p:sp>
      <p:sp>
        <p:nvSpPr>
          <p:cNvPr id="3" name="Content Placeholder 2"/>
          <p:cNvSpPr>
            <a:spLocks noGrp="1"/>
          </p:cNvSpPr>
          <p:nvPr>
            <p:ph idx="1"/>
          </p:nvPr>
        </p:nvSpPr>
        <p:spPr/>
        <p:txBody>
          <a:bodyPr/>
          <a:lstStyle/>
          <a:p>
            <a:r>
              <a:rPr lang="en-US" dirty="0"/>
              <a:t>Harrisburg, 1979</a:t>
            </a:r>
          </a:p>
          <a:p>
            <a:endParaRPr lang="en-US" dirty="0"/>
          </a:p>
        </p:txBody>
      </p:sp>
      <p:pic>
        <p:nvPicPr>
          <p:cNvPr id="81922" name="Picture 2" descr="http://www.ohiocitizen.org/campaigns/electric/2004/ph_three_mile_island500.jpg"/>
          <p:cNvPicPr>
            <a:picLocks noChangeAspect="1" noChangeArrowheads="1"/>
          </p:cNvPicPr>
          <p:nvPr/>
        </p:nvPicPr>
        <p:blipFill>
          <a:blip r:embed="rId3" cstate="print"/>
          <a:srcRect/>
          <a:stretch>
            <a:fillRect/>
          </a:stretch>
        </p:blipFill>
        <p:spPr bwMode="auto">
          <a:xfrm>
            <a:off x="127782" y="2420888"/>
            <a:ext cx="4181802" cy="331198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 name="Picture 3" descr="nuclear-power-controlroom"/>
          <p:cNvPicPr>
            <a:picLocks noChangeAspect="1" noChangeArrowheads="1"/>
          </p:cNvPicPr>
          <p:nvPr/>
        </p:nvPicPr>
        <p:blipFill>
          <a:blip r:embed="rId4" cstate="print"/>
          <a:srcRect/>
          <a:stretch>
            <a:fillRect/>
          </a:stretch>
        </p:blipFill>
        <p:spPr>
          <a:xfrm>
            <a:off x="4466456" y="2420888"/>
            <a:ext cx="4415696" cy="331198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sv-SE" dirty="0"/>
              <a:t>Säkerhet och </a:t>
            </a:r>
            <a:r>
              <a:rPr lang="sv-SE" dirty="0" smtClean="0"/>
              <a:t>risk (3)</a:t>
            </a:r>
            <a:endParaRPr lang="en-US" dirty="0"/>
          </a:p>
        </p:txBody>
      </p:sp>
      <p:sp>
        <p:nvSpPr>
          <p:cNvPr id="3" name="Platshållare för innehåll 2"/>
          <p:cNvSpPr>
            <a:spLocks noGrp="1"/>
          </p:cNvSpPr>
          <p:nvPr>
            <p:ph idx="1"/>
          </p:nvPr>
        </p:nvSpPr>
        <p:spPr>
          <a:xfrm>
            <a:off x="457200" y="1600200"/>
            <a:ext cx="2930685" cy="4525963"/>
          </a:xfrm>
        </p:spPr>
        <p:txBody>
          <a:bodyPr/>
          <a:lstStyle/>
          <a:p>
            <a:r>
              <a:rPr lang="sv-SE" dirty="0" smtClean="0"/>
              <a:t>Japan, 2011</a:t>
            </a:r>
            <a:endParaRPr lang="en-US" dirty="0"/>
          </a:p>
          <a:p>
            <a:endParaRPr lang="en-US" dirty="0"/>
          </a:p>
        </p:txBody>
      </p:sp>
      <p:pic>
        <p:nvPicPr>
          <p:cNvPr id="8194"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1066" t="21698" r="39346" b="20889"/>
          <a:stretch/>
        </p:blipFill>
        <p:spPr bwMode="auto">
          <a:xfrm>
            <a:off x="3186163" y="1412776"/>
            <a:ext cx="5756115" cy="521757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Tree>
    <p:extLst>
      <p:ext uri="{BB962C8B-B14F-4D97-AF65-F5344CB8AC3E}">
        <p14:creationId xmlns:p14="http://schemas.microsoft.com/office/powerpoint/2010/main" val="3706323459"/>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sv-SE" dirty="0" smtClean="0"/>
              <a:t>Tillgänglighet (1)</a:t>
            </a:r>
            <a:endParaRPr lang="en-US" dirty="0"/>
          </a:p>
        </p:txBody>
      </p:sp>
      <p:sp>
        <p:nvSpPr>
          <p:cNvPr id="3" name="Platshållare för innehåll 2"/>
          <p:cNvSpPr>
            <a:spLocks noGrp="1"/>
          </p:cNvSpPr>
          <p:nvPr>
            <p:ph idx="1"/>
          </p:nvPr>
        </p:nvSpPr>
        <p:spPr/>
        <p:txBody>
          <a:bodyPr/>
          <a:lstStyle/>
          <a:p>
            <a:endParaRPr lang="en-US"/>
          </a:p>
        </p:txBody>
      </p:sp>
      <p:pic>
        <p:nvPicPr>
          <p:cNvPr id="4" name="Picture 2"/>
          <p:cNvPicPr>
            <a:picLocks noChangeAspect="1" noChangeArrowheads="1"/>
          </p:cNvPicPr>
          <p:nvPr/>
        </p:nvPicPr>
        <p:blipFill>
          <a:blip r:embed="rId2" cstate="print"/>
          <a:srcRect/>
          <a:stretch>
            <a:fillRect/>
          </a:stretch>
        </p:blipFill>
        <p:spPr bwMode="auto">
          <a:xfrm>
            <a:off x="2771800" y="1484784"/>
            <a:ext cx="3672408" cy="513735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800906929"/>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Tillgänglighet</a:t>
            </a:r>
            <a:r>
              <a:rPr lang="en-US" dirty="0" smtClean="0"/>
              <a:t> (2)</a:t>
            </a:r>
            <a:endParaRPr lang="en-US" dirty="0"/>
          </a:p>
        </p:txBody>
      </p:sp>
      <p:sp>
        <p:nvSpPr>
          <p:cNvPr id="3" name="Content Placeholder 2"/>
          <p:cNvSpPr>
            <a:spLocks noGrp="1"/>
          </p:cNvSpPr>
          <p:nvPr>
            <p:ph idx="1"/>
          </p:nvPr>
        </p:nvSpPr>
        <p:spPr>
          <a:xfrm>
            <a:off x="357158" y="1260491"/>
            <a:ext cx="8429684" cy="4525963"/>
          </a:xfrm>
        </p:spPr>
        <p:txBody>
          <a:bodyPr/>
          <a:lstStyle/>
          <a:p>
            <a:pPr algn="ctr">
              <a:buNone/>
            </a:pPr>
            <a:endParaRPr lang="en-US" dirty="0"/>
          </a:p>
        </p:txBody>
      </p:sp>
      <p:pic>
        <p:nvPicPr>
          <p:cNvPr id="6" name="Picture 5" descr="Löpsedel Sydsvenskan.jpg"/>
          <p:cNvPicPr>
            <a:picLocks noChangeAspect="1"/>
          </p:cNvPicPr>
          <p:nvPr/>
        </p:nvPicPr>
        <p:blipFill>
          <a:blip r:embed="rId3" cstate="print"/>
          <a:srcRect l="19122" t="12500" r="36979" b="50000"/>
          <a:stretch>
            <a:fillRect/>
          </a:stretch>
        </p:blipFill>
        <p:spPr>
          <a:xfrm>
            <a:off x="214282" y="1428736"/>
            <a:ext cx="8715436" cy="465315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Tillgänglighet</a:t>
            </a:r>
            <a:r>
              <a:rPr lang="en-US" dirty="0" smtClean="0"/>
              <a:t> (3)</a:t>
            </a:r>
            <a:endParaRPr lang="en-US" dirty="0"/>
          </a:p>
        </p:txBody>
      </p:sp>
      <p:pic>
        <p:nvPicPr>
          <p:cNvPr id="5" name="Content Placeholder 4" descr="kortläsare.jpg"/>
          <p:cNvPicPr>
            <a:picLocks noGrp="1" noChangeAspect="1"/>
          </p:cNvPicPr>
          <p:nvPr>
            <p:ph idx="1"/>
          </p:nvPr>
        </p:nvPicPr>
        <p:blipFill>
          <a:blip r:embed="rId3" cstate="print"/>
          <a:stretch>
            <a:fillRect/>
          </a:stretch>
        </p:blipFill>
        <p:spPr>
          <a:xfrm>
            <a:off x="971600" y="1412776"/>
            <a:ext cx="3523322" cy="514353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 name="Picture 2" descr="http://www.allamericanpatriots.com/files/images/elderly-woman_0.jpg"/>
          <p:cNvPicPr>
            <a:picLocks noChangeAspect="1" noChangeArrowheads="1"/>
          </p:cNvPicPr>
          <p:nvPr/>
        </p:nvPicPr>
        <p:blipFill>
          <a:blip r:embed="rId4" cstate="print"/>
          <a:srcRect l="36618"/>
          <a:stretch>
            <a:fillRect/>
          </a:stretch>
        </p:blipFill>
        <p:spPr bwMode="auto">
          <a:xfrm>
            <a:off x="4788024" y="2276872"/>
            <a:ext cx="3620381" cy="42840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Tillgänglighet</a:t>
            </a:r>
            <a:r>
              <a:rPr lang="en-US" dirty="0" smtClean="0"/>
              <a:t> (4)</a:t>
            </a:r>
            <a:endParaRPr lang="en-US" dirty="0"/>
          </a:p>
        </p:txBody>
      </p:sp>
      <p:pic>
        <p:nvPicPr>
          <p:cNvPr id="61442" name="Picture 2" descr="http://www.doro.com:6001/imager.aspx?path=http://w2k3sharp03:5002/sites/doroinfo/Original_Images/Doro%20HandleEasy%20330gsm%20pearl%20front.jpg&amp;w=600&amp;h=600"/>
          <p:cNvPicPr>
            <a:picLocks noChangeAspect="1" noChangeArrowheads="1"/>
          </p:cNvPicPr>
          <p:nvPr/>
        </p:nvPicPr>
        <p:blipFill>
          <a:blip r:embed="rId3" cstate="print"/>
          <a:srcRect/>
          <a:stretch>
            <a:fillRect/>
          </a:stretch>
        </p:blipFill>
        <p:spPr bwMode="auto">
          <a:xfrm>
            <a:off x="5796136" y="1375548"/>
            <a:ext cx="3143272" cy="5482452"/>
          </a:xfrm>
          <a:prstGeom prst="rect">
            <a:avLst/>
          </a:prstGeom>
          <a:noFill/>
        </p:spPr>
      </p:pic>
      <p:sp>
        <p:nvSpPr>
          <p:cNvPr id="5" name="Content Placeholder 2"/>
          <p:cNvSpPr>
            <a:spLocks noGrp="1"/>
          </p:cNvSpPr>
          <p:nvPr>
            <p:ph idx="1"/>
          </p:nvPr>
        </p:nvSpPr>
        <p:spPr>
          <a:xfrm>
            <a:off x="457200" y="1600200"/>
            <a:ext cx="5410944" cy="4997151"/>
          </a:xfrm>
        </p:spPr>
        <p:txBody>
          <a:bodyPr>
            <a:normAutofit/>
          </a:bodyPr>
          <a:lstStyle/>
          <a:p>
            <a:r>
              <a:rPr lang="en-US" dirty="0" err="1" smtClean="0"/>
              <a:t>Enkelhet</a:t>
            </a:r>
            <a:r>
              <a:rPr lang="en-US" dirty="0" smtClean="0"/>
              <a:t> &amp; </a:t>
            </a:r>
            <a:r>
              <a:rPr lang="en-US" dirty="0" err="1" smtClean="0"/>
              <a:t>tydlighet</a:t>
            </a:r>
            <a:endParaRPr lang="en-US" dirty="0" smtClean="0"/>
          </a:p>
          <a:p>
            <a:endParaRPr lang="en-US" dirty="0" smtClean="0"/>
          </a:p>
          <a:p>
            <a:r>
              <a:rPr lang="en-US" dirty="0" smtClean="0"/>
              <a:t>“Ring-ring </a:t>
            </a:r>
            <a:r>
              <a:rPr lang="en-US" dirty="0" err="1" smtClean="0"/>
              <a:t>utan</a:t>
            </a:r>
            <a:r>
              <a:rPr lang="en-US" dirty="0" smtClean="0"/>
              <a:t> </a:t>
            </a:r>
            <a:r>
              <a:rPr lang="en-US" dirty="0" err="1" smtClean="0"/>
              <a:t>bling-bling</a:t>
            </a:r>
            <a:r>
              <a:rPr lang="en-US" dirty="0" smtClean="0"/>
              <a:t>”</a:t>
            </a:r>
          </a:p>
          <a:p>
            <a:endParaRPr lang="en-US" dirty="0" smtClean="0"/>
          </a:p>
          <a:p>
            <a:r>
              <a:rPr lang="en-US" dirty="0" smtClean="0"/>
              <a:t>Doro </a:t>
            </a:r>
            <a:r>
              <a:rPr lang="en-US" dirty="0" err="1" smtClean="0"/>
              <a:t>ökade</a:t>
            </a:r>
            <a:r>
              <a:rPr lang="en-US" dirty="0" smtClean="0"/>
              <a:t> sin </a:t>
            </a:r>
            <a:r>
              <a:rPr lang="en-US" dirty="0" err="1" smtClean="0"/>
              <a:t>försäljning</a:t>
            </a:r>
            <a:r>
              <a:rPr lang="en-US" dirty="0" smtClean="0"/>
              <a:t> med 52% under 2010</a:t>
            </a:r>
          </a:p>
        </p:txBody>
      </p:sp>
    </p:spTree>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sv-SE" dirty="0" smtClean="0"/>
              <a:t>Arbetsmiljö</a:t>
            </a:r>
            <a:endParaRPr lang="en-US" dirty="0"/>
          </a:p>
        </p:txBody>
      </p:sp>
      <p:pic>
        <p:nvPicPr>
          <p:cNvPr id="5" name="Bildobjekt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47100" y="1804155"/>
            <a:ext cx="6080728" cy="4560546"/>
          </a:xfrm>
          <a:prstGeom prst="rect">
            <a:avLst/>
          </a:prstGeom>
        </p:spPr>
      </p:pic>
    </p:spTree>
    <p:extLst>
      <p:ext uri="{BB962C8B-B14F-4D97-AF65-F5344CB8AC3E}">
        <p14:creationId xmlns:p14="http://schemas.microsoft.com/office/powerpoint/2010/main" val="26013622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Teknikstress</a:t>
            </a:r>
            <a:endParaRPr lang="en-US" dirty="0"/>
          </a:p>
        </p:txBody>
      </p:sp>
      <p:sp>
        <p:nvSpPr>
          <p:cNvPr id="3" name="Content Placeholder 2"/>
          <p:cNvSpPr>
            <a:spLocks noGrp="1"/>
          </p:cNvSpPr>
          <p:nvPr>
            <p:ph idx="1"/>
          </p:nvPr>
        </p:nvSpPr>
        <p:spPr/>
        <p:txBody>
          <a:bodyPr/>
          <a:lstStyle/>
          <a:p>
            <a:endParaRPr lang="en-US" dirty="0"/>
          </a:p>
        </p:txBody>
      </p:sp>
      <p:pic>
        <p:nvPicPr>
          <p:cNvPr id="97282" name="Picture 2"/>
          <p:cNvPicPr>
            <a:picLocks noChangeAspect="1" noChangeArrowheads="1"/>
          </p:cNvPicPr>
          <p:nvPr/>
        </p:nvPicPr>
        <p:blipFill rotWithShape="1">
          <a:blip r:embed="rId3" cstate="print"/>
          <a:srcRect l="19643" t="18158" r="44920" b="5714"/>
          <a:stretch/>
        </p:blipFill>
        <p:spPr bwMode="auto">
          <a:xfrm>
            <a:off x="561082" y="1399579"/>
            <a:ext cx="3866345" cy="5191211"/>
          </a:xfrm>
          <a:prstGeom prst="rect">
            <a:avLst/>
          </a:prstGeom>
          <a:noFill/>
          <a:ln w="9525">
            <a:noFill/>
            <a:miter lim="800000"/>
            <a:headEnd/>
            <a:tailEnd/>
          </a:ln>
          <a:effectLst/>
        </p:spPr>
      </p:pic>
      <p:pic>
        <p:nvPicPr>
          <p:cNvPr id="6" name="Bildobjekt 5"/>
          <p:cNvPicPr>
            <a:picLocks noChangeAspect="1"/>
          </p:cNvPicPr>
          <p:nvPr/>
        </p:nvPicPr>
        <p:blipFill rotWithShape="1">
          <a:blip r:embed="rId4">
            <a:extLst>
              <a:ext uri="{28A0092B-C50C-407E-A947-70E740481C1C}">
                <a14:useLocalDpi xmlns:a14="http://schemas.microsoft.com/office/drawing/2010/main" val="0"/>
              </a:ext>
            </a:extLst>
          </a:blip>
          <a:srcRect r="13855"/>
          <a:stretch/>
        </p:blipFill>
        <p:spPr>
          <a:xfrm>
            <a:off x="4511870" y="1723073"/>
            <a:ext cx="4369445" cy="4867719"/>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40326740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sv-SE" dirty="0"/>
              <a:t>Social förändring och hållbarhet</a:t>
            </a:r>
          </a:p>
        </p:txBody>
      </p:sp>
      <p:sp>
        <p:nvSpPr>
          <p:cNvPr id="3" name="Platshållare för innehåll 2"/>
          <p:cNvSpPr>
            <a:spLocks noGrp="1"/>
          </p:cNvSpPr>
          <p:nvPr>
            <p:ph idx="1"/>
          </p:nvPr>
        </p:nvSpPr>
        <p:spPr/>
        <p:txBody>
          <a:bodyPr/>
          <a:lstStyle/>
          <a:p>
            <a:endParaRPr lang="sv-SE"/>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9002" y="1196752"/>
            <a:ext cx="8043438" cy="5616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26176761"/>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sv-SE" dirty="0"/>
              <a:t>Social förändring och hållbarhet</a:t>
            </a:r>
          </a:p>
        </p:txBody>
      </p:sp>
      <p:sp>
        <p:nvSpPr>
          <p:cNvPr id="3" name="Platshållare för innehåll 2"/>
          <p:cNvSpPr>
            <a:spLocks noGrp="1"/>
          </p:cNvSpPr>
          <p:nvPr>
            <p:ph idx="1"/>
          </p:nvPr>
        </p:nvSpPr>
        <p:spPr>
          <a:xfrm>
            <a:off x="457200" y="3140969"/>
            <a:ext cx="8229600" cy="1656184"/>
          </a:xfrm>
        </p:spPr>
        <p:txBody>
          <a:bodyPr>
            <a:normAutofit/>
          </a:bodyPr>
          <a:lstStyle/>
          <a:p>
            <a:pPr marL="0" indent="0" algn="ctr">
              <a:buNone/>
            </a:pPr>
            <a:r>
              <a:rPr lang="sv-SE" sz="4000" dirty="0">
                <a:hlinkClick r:id="rId2"/>
              </a:rPr>
              <a:t>h</a:t>
            </a:r>
            <a:r>
              <a:rPr lang="sv-SE" sz="4000" dirty="0" smtClean="0">
                <a:hlinkClick r:id="rId2"/>
              </a:rPr>
              <a:t>ttps</a:t>
            </a:r>
            <a:r>
              <a:rPr lang="sv-SE" sz="4000" dirty="0">
                <a:hlinkClick r:id="rId2"/>
              </a:rPr>
              <a:t>://</a:t>
            </a:r>
            <a:r>
              <a:rPr lang="sv-SE" sz="4000" dirty="0" smtClean="0">
                <a:hlinkClick r:id="rId2"/>
              </a:rPr>
              <a:t>www.youtube.com/watch?v=2lXh2n0aPyw</a:t>
            </a:r>
            <a:r>
              <a:rPr lang="sv-SE" sz="4000" dirty="0" smtClean="0"/>
              <a:t> </a:t>
            </a:r>
            <a:endParaRPr lang="sv-SE" sz="4000" dirty="0"/>
          </a:p>
        </p:txBody>
      </p:sp>
    </p:spTree>
    <p:extLst>
      <p:ext uri="{BB962C8B-B14F-4D97-AF65-F5344CB8AC3E}">
        <p14:creationId xmlns:p14="http://schemas.microsoft.com/office/powerpoint/2010/main" val="2446145917"/>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err="1" smtClean="0"/>
              <a:t>Vad</a:t>
            </a:r>
            <a:r>
              <a:rPr lang="en-US" dirty="0" smtClean="0"/>
              <a:t> </a:t>
            </a:r>
            <a:r>
              <a:rPr lang="en-US" dirty="0" err="1" smtClean="0"/>
              <a:t>är</a:t>
            </a:r>
            <a:r>
              <a:rPr lang="en-US" dirty="0" smtClean="0"/>
              <a:t> </a:t>
            </a:r>
            <a:br>
              <a:rPr lang="en-US" dirty="0" smtClean="0"/>
            </a:br>
            <a:r>
              <a:rPr lang="en-US" dirty="0" err="1" smtClean="0"/>
              <a:t>interaktionsdesign</a:t>
            </a:r>
            <a:r>
              <a:rPr lang="en-US" dirty="0" smtClean="0"/>
              <a:t>?</a:t>
            </a:r>
            <a:endParaRPr lang="en-US" dirty="0"/>
          </a:p>
        </p:txBody>
      </p:sp>
      <p:sp>
        <p:nvSpPr>
          <p:cNvPr id="3" name="Subtitle 2"/>
          <p:cNvSpPr>
            <a:spLocks noGrp="1"/>
          </p:cNvSpPr>
          <p:nvPr>
            <p:ph type="subTitle" idx="1"/>
          </p:nvPr>
        </p:nvSpPr>
        <p:spPr/>
        <p:txBody>
          <a:bodyPr/>
          <a:lstStyle/>
          <a:p>
            <a:endParaRPr lang="en-US"/>
          </a:p>
        </p:txBody>
      </p:sp>
    </p:spTree>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t>
            </a:r>
            <a:r>
              <a:rPr lang="en-US" dirty="0" err="1" smtClean="0"/>
              <a:t>eller</a:t>
            </a:r>
            <a:r>
              <a:rPr lang="en-US" dirty="0" smtClean="0"/>
              <a:t> </a:t>
            </a:r>
            <a:r>
              <a:rPr lang="en-US" dirty="0" err="1" smtClean="0"/>
              <a:t>så</a:t>
            </a:r>
            <a:r>
              <a:rPr lang="en-US" dirty="0" smtClean="0"/>
              <a:t> </a:t>
            </a:r>
            <a:r>
              <a:rPr lang="en-US" dirty="0" err="1" smtClean="0"/>
              <a:t>vill</a:t>
            </a:r>
            <a:r>
              <a:rPr lang="en-US" dirty="0" smtClean="0"/>
              <a:t> man </a:t>
            </a:r>
            <a:r>
              <a:rPr lang="en-US" dirty="0" err="1" smtClean="0"/>
              <a:t>helt</a:t>
            </a:r>
            <a:r>
              <a:rPr lang="en-US" dirty="0" smtClean="0"/>
              <a:t> </a:t>
            </a:r>
            <a:r>
              <a:rPr lang="en-US" dirty="0" err="1" smtClean="0"/>
              <a:t>enkelt</a:t>
            </a:r>
            <a:r>
              <a:rPr lang="en-US" dirty="0" smtClean="0"/>
              <a:t/>
            </a:r>
            <a:br>
              <a:rPr lang="en-US" dirty="0" smtClean="0"/>
            </a:br>
            <a:r>
              <a:rPr lang="en-US" dirty="0" smtClean="0"/>
              <a:t> </a:t>
            </a:r>
            <a:r>
              <a:rPr lang="en-US" dirty="0" err="1" smtClean="0"/>
              <a:t>tjäna</a:t>
            </a:r>
            <a:r>
              <a:rPr lang="en-US" dirty="0" smtClean="0"/>
              <a:t> en slant... </a:t>
            </a:r>
            <a:r>
              <a:rPr lang="en-US" dirty="0" smtClean="0">
                <a:sym typeface="Wingdings" panose="05000000000000000000" pitchFamily="2" charset="2"/>
              </a:rPr>
              <a:t></a:t>
            </a:r>
            <a:endParaRPr lang="en-US" dirty="0"/>
          </a:p>
        </p:txBody>
      </p:sp>
      <p:pic>
        <p:nvPicPr>
          <p:cNvPr id="4" name="Content Placeholder 3" descr="bild.PNG"/>
          <p:cNvPicPr>
            <a:picLocks noGrp="1" noChangeAspect="1"/>
          </p:cNvPicPr>
          <p:nvPr>
            <p:ph idx="1"/>
          </p:nvPr>
        </p:nvPicPr>
        <p:blipFill>
          <a:blip r:embed="rId2" cstate="print"/>
          <a:stretch>
            <a:fillRect/>
          </a:stretch>
        </p:blipFill>
        <p:spPr>
          <a:xfrm>
            <a:off x="339620" y="1985594"/>
            <a:ext cx="2576196" cy="3864294"/>
          </a:xfrm>
          <a:prstGeom prst="rect">
            <a:avLst/>
          </a:prstGeom>
          <a:ln>
            <a:noFill/>
          </a:ln>
          <a:effectLst>
            <a:outerShdw blurRad="292100" dist="139700" dir="2700000" algn="tl" rotWithShape="0">
              <a:srgbClr val="333333">
                <a:alpha val="65000"/>
              </a:srgbClr>
            </a:outerShdw>
          </a:effectLst>
        </p:spPr>
      </p:pic>
      <p:pic>
        <p:nvPicPr>
          <p:cNvPr id="3" name="Bildobjekt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28184" y="1988840"/>
            <a:ext cx="2584548" cy="3876821"/>
          </a:xfrm>
          <a:prstGeom prst="rect">
            <a:avLst/>
          </a:prstGeom>
          <a:ln>
            <a:noFill/>
          </a:ln>
          <a:effectLst>
            <a:outerShdw blurRad="292100" dist="139700" dir="2700000" algn="tl" rotWithShape="0">
              <a:srgbClr val="333333">
                <a:alpha val="65000"/>
              </a:srgbClr>
            </a:outerShdw>
          </a:effectLst>
        </p:spPr>
      </p:pic>
      <p:pic>
        <p:nvPicPr>
          <p:cNvPr id="5" name="Bildobjekt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94112" y="1988840"/>
            <a:ext cx="2574032" cy="3861048"/>
          </a:xfrm>
          <a:prstGeom prst="rect">
            <a:avLst/>
          </a:prstGeom>
          <a:ln>
            <a:noFill/>
          </a:ln>
          <a:effectLst>
            <a:outerShdw blurRad="292100" dist="139700" dir="2700000" algn="tl" rotWithShape="0">
              <a:srgbClr val="333333">
                <a:alpha val="65000"/>
              </a:srgbClr>
            </a:outerShdw>
          </a:effectLst>
        </p:spPr>
      </p:pic>
      <p:sp>
        <p:nvSpPr>
          <p:cNvPr id="6" name="textruta 5"/>
          <p:cNvSpPr txBox="1"/>
          <p:nvPr/>
        </p:nvSpPr>
        <p:spPr>
          <a:xfrm>
            <a:off x="1115616" y="6252197"/>
            <a:ext cx="7005508" cy="369332"/>
          </a:xfrm>
          <a:prstGeom prst="rect">
            <a:avLst/>
          </a:prstGeom>
          <a:noFill/>
        </p:spPr>
        <p:txBody>
          <a:bodyPr wrap="none" rtlCol="0">
            <a:spAutoFit/>
          </a:bodyPr>
          <a:lstStyle/>
          <a:p>
            <a:r>
              <a:rPr lang="sv-SE" dirty="0" smtClean="0">
                <a:solidFill>
                  <a:schemeClr val="bg1">
                    <a:lumMod val="75000"/>
                  </a:schemeClr>
                </a:solidFill>
              </a:rPr>
              <a:t>Tre </a:t>
            </a:r>
            <a:r>
              <a:rPr lang="sv-SE" dirty="0" err="1" smtClean="0">
                <a:solidFill>
                  <a:schemeClr val="bg1">
                    <a:lumMod val="75000"/>
                  </a:schemeClr>
                </a:solidFill>
              </a:rPr>
              <a:t>iOS-appar</a:t>
            </a:r>
            <a:r>
              <a:rPr lang="sv-SE" dirty="0" smtClean="0">
                <a:solidFill>
                  <a:schemeClr val="bg1">
                    <a:lumMod val="75000"/>
                  </a:schemeClr>
                </a:solidFill>
              </a:rPr>
              <a:t> byggda av studenter som har läst interaktionsdesign på LTH</a:t>
            </a:r>
            <a:endParaRPr lang="sv-SE" dirty="0">
              <a:solidFill>
                <a:schemeClr val="bg1">
                  <a:lumMod val="75000"/>
                </a:schemeClr>
              </a:solidFill>
            </a:endParaRPr>
          </a:p>
        </p:txBody>
      </p:sp>
    </p:spTree>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1026" name="Picture 2" descr="Inuse"/>
          <p:cNvPicPr>
            <a:picLocks noChangeAspect="1" noChangeArrowheads="1"/>
          </p:cNvPicPr>
          <p:nvPr/>
        </p:nvPicPr>
        <p:blipFill>
          <a:blip r:embed="rId3" cstate="print"/>
          <a:srcRect/>
          <a:stretch>
            <a:fillRect/>
          </a:stretch>
        </p:blipFill>
        <p:spPr bwMode="auto">
          <a:xfrm>
            <a:off x="6444208" y="4581128"/>
            <a:ext cx="1357322" cy="542930"/>
          </a:xfrm>
          <a:prstGeom prst="rect">
            <a:avLst/>
          </a:prstGeom>
          <a:noFill/>
        </p:spPr>
      </p:pic>
      <p:sp>
        <p:nvSpPr>
          <p:cNvPr id="5" name="Title 1"/>
          <p:cNvSpPr txBox="1">
            <a:spLocks/>
          </p:cNvSpPr>
          <p:nvPr/>
        </p:nvSpPr>
        <p:spPr>
          <a:xfrm>
            <a:off x="457200" y="274638"/>
            <a:ext cx="8229600" cy="1143000"/>
          </a:xfrm>
          <a:prstGeom prst="rect">
            <a:avLst/>
          </a:prstGeom>
        </p:spPr>
        <p:txBody>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000" b="0" i="0" u="none" strike="noStrike" kern="1200" cap="none" spc="0" normalizeH="0" baseline="0" noProof="0" dirty="0" err="1" smtClean="0">
                <a:ln>
                  <a:noFill/>
                </a:ln>
                <a:solidFill>
                  <a:schemeClr val="tx1"/>
                </a:solidFill>
                <a:effectLst/>
                <a:uLnTx/>
                <a:uFillTx/>
                <a:latin typeface="+mj-lt"/>
                <a:ea typeface="+mj-ea"/>
                <a:cs typeface="+mj-cs"/>
              </a:rPr>
              <a:t>Några</a:t>
            </a:r>
            <a:r>
              <a:rPr kumimoji="0" lang="en-US" sz="4000" b="0" i="0" u="none" strike="noStrike" kern="1200" cap="none" spc="0" normalizeH="0" baseline="0" noProof="0" dirty="0" smtClean="0">
                <a:ln>
                  <a:noFill/>
                </a:ln>
                <a:solidFill>
                  <a:schemeClr val="tx1"/>
                </a:solidFill>
                <a:effectLst/>
                <a:uLnTx/>
                <a:uFillTx/>
                <a:latin typeface="+mj-lt"/>
                <a:ea typeface="+mj-ea"/>
                <a:cs typeface="+mj-cs"/>
              </a:rPr>
              <a:t> </a:t>
            </a:r>
            <a:r>
              <a:rPr kumimoji="0" lang="en-US" sz="4000" b="0" i="0" u="none" strike="noStrike" kern="1200" cap="none" spc="0" normalizeH="0" baseline="0" noProof="0" dirty="0" err="1" smtClean="0">
                <a:ln>
                  <a:noFill/>
                </a:ln>
                <a:solidFill>
                  <a:schemeClr val="tx1"/>
                </a:solidFill>
                <a:effectLst/>
                <a:uLnTx/>
                <a:uFillTx/>
                <a:latin typeface="+mj-lt"/>
                <a:ea typeface="+mj-ea"/>
                <a:cs typeface="+mj-cs"/>
              </a:rPr>
              <a:t>företag</a:t>
            </a:r>
            <a:r>
              <a:rPr kumimoji="0" lang="en-US" sz="4000" b="0" i="0" u="none" strike="noStrike" kern="1200" cap="none" spc="0" normalizeH="0" baseline="0" noProof="0" dirty="0" smtClean="0">
                <a:ln>
                  <a:noFill/>
                </a:ln>
                <a:solidFill>
                  <a:schemeClr val="tx1"/>
                </a:solidFill>
                <a:effectLst/>
                <a:uLnTx/>
                <a:uFillTx/>
                <a:latin typeface="+mj-lt"/>
                <a:ea typeface="+mj-ea"/>
                <a:cs typeface="+mj-cs"/>
              </a:rPr>
              <a:t> i </a:t>
            </a:r>
            <a:r>
              <a:rPr kumimoji="0" lang="en-US" sz="4000" b="0" i="0" u="none" strike="noStrike" kern="1200" cap="none" spc="0" normalizeH="0" baseline="0" noProof="0" dirty="0" err="1" smtClean="0">
                <a:ln>
                  <a:noFill/>
                </a:ln>
                <a:solidFill>
                  <a:schemeClr val="tx1"/>
                </a:solidFill>
                <a:effectLst/>
                <a:uLnTx/>
                <a:uFillTx/>
                <a:latin typeface="+mj-lt"/>
                <a:ea typeface="+mj-ea"/>
                <a:cs typeface="+mj-cs"/>
              </a:rPr>
              <a:t>regionen</a:t>
            </a:r>
            <a:r>
              <a:rPr kumimoji="0" lang="en-US" sz="4000" b="0" i="0" u="none" strike="noStrike" kern="1200" cap="none" spc="0" normalizeH="0" baseline="0" noProof="0" dirty="0" smtClean="0">
                <a:ln>
                  <a:noFill/>
                </a:ln>
                <a:solidFill>
                  <a:schemeClr val="tx1"/>
                </a:solidFill>
                <a:effectLst/>
                <a:uLnTx/>
                <a:uFillTx/>
                <a:latin typeface="+mj-lt"/>
                <a:ea typeface="+mj-ea"/>
                <a:cs typeface="+mj-cs"/>
              </a:rPr>
              <a:t> </a:t>
            </a:r>
            <a:r>
              <a:rPr kumimoji="0" lang="en-US" sz="4000" b="0" i="0" u="none" strike="noStrike" kern="1200" cap="none" spc="0" normalizeH="0" baseline="0" noProof="0" dirty="0" err="1" smtClean="0">
                <a:ln>
                  <a:noFill/>
                </a:ln>
                <a:solidFill>
                  <a:schemeClr val="tx1"/>
                </a:solidFill>
                <a:effectLst/>
                <a:uLnTx/>
                <a:uFillTx/>
                <a:latin typeface="+mj-lt"/>
                <a:ea typeface="+mj-ea"/>
                <a:cs typeface="+mj-cs"/>
              </a:rPr>
              <a:t>som</a:t>
            </a:r>
            <a:r>
              <a:rPr kumimoji="0" lang="en-US" sz="4000" b="0" i="0" u="none" strike="noStrike" kern="1200" cap="none" spc="0" normalizeH="0" noProof="0" dirty="0" smtClean="0">
                <a:ln>
                  <a:noFill/>
                </a:ln>
                <a:solidFill>
                  <a:schemeClr val="tx1"/>
                </a:solidFill>
                <a:effectLst/>
                <a:uLnTx/>
                <a:uFillTx/>
                <a:latin typeface="+mj-lt"/>
                <a:ea typeface="+mj-ea"/>
                <a:cs typeface="+mj-cs"/>
              </a:rPr>
              <a:t> </a:t>
            </a:r>
            <a:r>
              <a:rPr kumimoji="0" lang="en-US" sz="4000" b="0" i="0" u="none" strike="noStrike" kern="1200" cap="none" spc="0" normalizeH="0" noProof="0" dirty="0" err="1" smtClean="0">
                <a:ln>
                  <a:noFill/>
                </a:ln>
                <a:solidFill>
                  <a:schemeClr val="tx1"/>
                </a:solidFill>
                <a:effectLst/>
                <a:uLnTx/>
                <a:uFillTx/>
                <a:latin typeface="+mj-lt"/>
                <a:ea typeface="+mj-ea"/>
                <a:cs typeface="+mj-cs"/>
              </a:rPr>
              <a:t>jobbar</a:t>
            </a:r>
            <a:r>
              <a:rPr kumimoji="0" lang="en-US" sz="4000" b="0" i="0" u="none" strike="noStrike" kern="1200" cap="none" spc="0" normalizeH="0" noProof="0" dirty="0" smtClean="0">
                <a:ln>
                  <a:noFill/>
                </a:ln>
                <a:solidFill>
                  <a:schemeClr val="tx1"/>
                </a:solidFill>
                <a:effectLst/>
                <a:uLnTx/>
                <a:uFillTx/>
                <a:latin typeface="+mj-lt"/>
                <a:ea typeface="+mj-ea"/>
                <a:cs typeface="+mj-cs"/>
              </a:rPr>
              <a:t> </a:t>
            </a:r>
            <a:r>
              <a:rPr kumimoji="0" lang="en-US" sz="4000" b="0" i="0" u="none" strike="noStrike" kern="1200" cap="none" spc="0" normalizeH="0" noProof="0" dirty="0" err="1" smtClean="0">
                <a:ln>
                  <a:noFill/>
                </a:ln>
                <a:solidFill>
                  <a:schemeClr val="tx1"/>
                </a:solidFill>
                <a:effectLst/>
                <a:uLnTx/>
                <a:uFillTx/>
                <a:latin typeface="+mj-lt"/>
                <a:ea typeface="+mj-ea"/>
                <a:cs typeface="+mj-cs"/>
              </a:rPr>
              <a:t>mycket</a:t>
            </a:r>
            <a:r>
              <a:rPr kumimoji="0" lang="en-US" sz="4000" b="0" i="0" u="none" strike="noStrike" kern="1200" cap="none" spc="0" normalizeH="0" noProof="0" dirty="0" smtClean="0">
                <a:ln>
                  <a:noFill/>
                </a:ln>
                <a:solidFill>
                  <a:schemeClr val="tx1"/>
                </a:solidFill>
                <a:effectLst/>
                <a:uLnTx/>
                <a:uFillTx/>
                <a:latin typeface="+mj-lt"/>
                <a:ea typeface="+mj-ea"/>
                <a:cs typeface="+mj-cs"/>
              </a:rPr>
              <a:t> med </a:t>
            </a:r>
            <a:r>
              <a:rPr kumimoji="0" lang="en-US" sz="4000" b="0" i="0" u="none" strike="noStrike" kern="1200" cap="none" spc="0" normalizeH="0" noProof="0" dirty="0" err="1" smtClean="0">
                <a:ln>
                  <a:noFill/>
                </a:ln>
                <a:solidFill>
                  <a:schemeClr val="tx1"/>
                </a:solidFill>
                <a:effectLst/>
                <a:uLnTx/>
                <a:uFillTx/>
                <a:latin typeface="+mj-lt"/>
                <a:ea typeface="+mj-ea"/>
                <a:cs typeface="+mj-cs"/>
              </a:rPr>
              <a:t>interaktionsdesign</a:t>
            </a:r>
            <a:r>
              <a:rPr kumimoji="0" lang="en-US" sz="4000" b="0" i="0" u="none" strike="noStrike" kern="1200" cap="none" spc="0" normalizeH="0" noProof="0" dirty="0" smtClean="0">
                <a:ln>
                  <a:noFill/>
                </a:ln>
                <a:solidFill>
                  <a:schemeClr val="tx1"/>
                </a:solidFill>
                <a:effectLst/>
                <a:uLnTx/>
                <a:uFillTx/>
                <a:latin typeface="+mj-lt"/>
                <a:ea typeface="+mj-ea"/>
                <a:cs typeface="+mj-cs"/>
              </a:rPr>
              <a:t> </a:t>
            </a:r>
          </a:p>
        </p:txBody>
      </p:sp>
      <p:pic>
        <p:nvPicPr>
          <p:cNvPr id="29699" name="Picture 3" descr="http://www.avensia.se/filearchive/3/30/1.gif">
            <a:hlinkClick r:id="rId4"/>
          </p:cNvPr>
          <p:cNvPicPr>
            <a:picLocks noChangeAspect="1" noChangeArrowheads="1"/>
          </p:cNvPicPr>
          <p:nvPr/>
        </p:nvPicPr>
        <p:blipFill>
          <a:blip r:embed="rId5" cstate="print"/>
          <a:srcRect/>
          <a:stretch>
            <a:fillRect/>
          </a:stretch>
        </p:blipFill>
        <p:spPr bwMode="auto">
          <a:xfrm>
            <a:off x="155575" y="-427038"/>
            <a:ext cx="1419225" cy="895351"/>
          </a:xfrm>
          <a:prstGeom prst="rect">
            <a:avLst/>
          </a:prstGeom>
          <a:noFill/>
        </p:spPr>
      </p:pic>
      <p:pic>
        <p:nvPicPr>
          <p:cNvPr id="29701" name="Picture 5" descr="http://www.avensia.se/filearchive/3/30/1.gif">
            <a:hlinkClick r:id="rId4"/>
          </p:cNvPr>
          <p:cNvPicPr>
            <a:picLocks noChangeAspect="1" noChangeArrowheads="1"/>
          </p:cNvPicPr>
          <p:nvPr/>
        </p:nvPicPr>
        <p:blipFill>
          <a:blip r:embed="rId5" cstate="print"/>
          <a:srcRect/>
          <a:stretch>
            <a:fillRect/>
          </a:stretch>
        </p:blipFill>
        <p:spPr bwMode="auto">
          <a:xfrm>
            <a:off x="155575" y="-427038"/>
            <a:ext cx="1419225" cy="895351"/>
          </a:xfrm>
          <a:prstGeom prst="rect">
            <a:avLst/>
          </a:prstGeom>
          <a:noFill/>
        </p:spPr>
      </p:pic>
      <p:pic>
        <p:nvPicPr>
          <p:cNvPr id="29703" name="Picture 7" descr="http://www.avensia.se/filearchive/3/30/1.gif">
            <a:hlinkClick r:id="rId4"/>
          </p:cNvPr>
          <p:cNvPicPr>
            <a:picLocks noChangeAspect="1" noChangeArrowheads="1"/>
          </p:cNvPicPr>
          <p:nvPr/>
        </p:nvPicPr>
        <p:blipFill>
          <a:blip r:embed="rId5" cstate="print"/>
          <a:srcRect/>
          <a:stretch>
            <a:fillRect/>
          </a:stretch>
        </p:blipFill>
        <p:spPr bwMode="auto">
          <a:xfrm>
            <a:off x="155575" y="-427038"/>
            <a:ext cx="1419225" cy="895351"/>
          </a:xfrm>
          <a:prstGeom prst="rect">
            <a:avLst/>
          </a:prstGeom>
          <a:noFill/>
        </p:spPr>
      </p:pic>
      <p:pic>
        <p:nvPicPr>
          <p:cNvPr id="29705" name="Picture 9" descr="http://www.avensia.se/filearchive/3/30/1.gif">
            <a:hlinkClick r:id="rId4"/>
          </p:cNvPr>
          <p:cNvPicPr>
            <a:picLocks noChangeAspect="1" noChangeArrowheads="1"/>
          </p:cNvPicPr>
          <p:nvPr/>
        </p:nvPicPr>
        <p:blipFill>
          <a:blip r:embed="rId5" cstate="print"/>
          <a:srcRect/>
          <a:stretch>
            <a:fillRect/>
          </a:stretch>
        </p:blipFill>
        <p:spPr bwMode="auto">
          <a:xfrm>
            <a:off x="155575" y="-427038"/>
            <a:ext cx="1419225" cy="895351"/>
          </a:xfrm>
          <a:prstGeom prst="rect">
            <a:avLst/>
          </a:prstGeom>
          <a:noFill/>
        </p:spPr>
      </p:pic>
      <p:pic>
        <p:nvPicPr>
          <p:cNvPr id="53250" name="Picture 2" descr="http://www.caits.com.au/assets/images/Doro_Logo.GIF"/>
          <p:cNvPicPr>
            <a:picLocks noChangeAspect="1" noChangeArrowheads="1"/>
          </p:cNvPicPr>
          <p:nvPr/>
        </p:nvPicPr>
        <p:blipFill>
          <a:blip r:embed="rId6" cstate="print"/>
          <a:srcRect/>
          <a:stretch>
            <a:fillRect/>
          </a:stretch>
        </p:blipFill>
        <p:spPr bwMode="auto">
          <a:xfrm>
            <a:off x="6012160" y="2492896"/>
            <a:ext cx="1872630" cy="677551"/>
          </a:xfrm>
          <a:prstGeom prst="rect">
            <a:avLst/>
          </a:prstGeom>
          <a:noFill/>
        </p:spPr>
      </p:pic>
      <p:pic>
        <p:nvPicPr>
          <p:cNvPr id="15" name="Picture 4"/>
          <p:cNvPicPr>
            <a:picLocks noChangeAspect="1" noChangeArrowheads="1"/>
          </p:cNvPicPr>
          <p:nvPr/>
        </p:nvPicPr>
        <p:blipFill rotWithShape="1">
          <a:blip r:embed="rId7">
            <a:extLst>
              <a:ext uri="{28A0092B-C50C-407E-A947-70E740481C1C}">
                <a14:useLocalDpi xmlns:a14="http://schemas.microsoft.com/office/drawing/2010/main" val="0"/>
              </a:ext>
            </a:extLst>
          </a:blip>
          <a:srcRect t="18830" b="22971"/>
          <a:stretch/>
        </p:blipFill>
        <p:spPr bwMode="auto">
          <a:xfrm>
            <a:off x="899592" y="4653136"/>
            <a:ext cx="1668404" cy="7282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 name="Bildobjekt 1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71600" y="5733256"/>
            <a:ext cx="1224136" cy="584662"/>
          </a:xfrm>
          <a:prstGeom prst="rect">
            <a:avLst/>
          </a:prstGeom>
        </p:spPr>
      </p:pic>
      <p:pic>
        <p:nvPicPr>
          <p:cNvPr id="4098" name="Picture 2" descr="http://sacc-usa.org/trainee/wp-content/uploads/2012/08/Sony-Mobile-Communications-Logo.jp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563888" y="4653136"/>
            <a:ext cx="2016224" cy="854481"/>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zimpl logo"/>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516216" y="5589240"/>
            <a:ext cx="1808412" cy="716303"/>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http://commons.bcit.ca/update/files/2013/05/qlikview-logo.jp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83568" y="2636912"/>
            <a:ext cx="2068410" cy="1547478"/>
          </a:xfrm>
          <a:prstGeom prst="rect">
            <a:avLst/>
          </a:prstGeom>
          <a:noFill/>
          <a:extLst>
            <a:ext uri="{909E8E84-426E-40dd-AFC4-6F175D3DCCD1}">
              <a14:hiddenFill xmlns:a14="http://schemas.microsoft.com/office/drawing/2010/main">
                <a:solidFill>
                  <a:srgbClr val="FFFFFF"/>
                </a:solidFill>
              </a14:hiddenFill>
            </a:ext>
          </a:extLst>
        </p:spPr>
      </p:pic>
      <p:pic>
        <p:nvPicPr>
          <p:cNvPr id="4099" name="Picture 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516216" y="3501008"/>
            <a:ext cx="1751260" cy="8598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 name="Picture 2" descr="topp.png"/>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059832" y="2636912"/>
            <a:ext cx="2304256" cy="672075"/>
          </a:xfrm>
          <a:prstGeom prst="rect">
            <a:avLst/>
          </a:prstGeom>
        </p:spPr>
      </p:pic>
      <p:pic>
        <p:nvPicPr>
          <p:cNvPr id="2" name="Picture 1" descr="axis-logo.png"/>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491880" y="5733256"/>
            <a:ext cx="1524000" cy="571500"/>
          </a:xfrm>
          <a:prstGeom prst="rect">
            <a:avLst/>
          </a:prstGeom>
        </p:spPr>
      </p:pic>
      <p:pic>
        <p:nvPicPr>
          <p:cNvPr id="4" name="Picture 3" descr="logo-ab-top.png"/>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3275856" y="3861048"/>
            <a:ext cx="1878608" cy="529185"/>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err="1" smtClean="0"/>
              <a:t>Interaktionsdesign</a:t>
            </a:r>
            <a:r>
              <a:rPr lang="en-US" dirty="0" smtClean="0"/>
              <a:t> (7,5 p)</a:t>
            </a:r>
            <a:endParaRPr lang="en-US" dirty="0"/>
          </a:p>
        </p:txBody>
      </p:sp>
      <p:sp>
        <p:nvSpPr>
          <p:cNvPr id="3" name="Subtitle 2"/>
          <p:cNvSpPr>
            <a:spLocks noGrp="1"/>
          </p:cNvSpPr>
          <p:nvPr>
            <p:ph type="subTitle" idx="1"/>
          </p:nvPr>
        </p:nvSpPr>
        <p:spPr/>
        <p:txBody>
          <a:bodyPr/>
          <a:lstStyle/>
          <a:p>
            <a:endParaRPr lang="en-US"/>
          </a:p>
        </p:txBody>
      </p:sp>
    </p:spTree>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Kursens</a:t>
            </a:r>
            <a:r>
              <a:rPr lang="en-US" dirty="0" smtClean="0"/>
              <a:t> </a:t>
            </a:r>
            <a:r>
              <a:rPr lang="en-US" dirty="0" err="1" smtClean="0"/>
              <a:t>syfte</a:t>
            </a:r>
            <a:endParaRPr lang="en-US" dirty="0"/>
          </a:p>
        </p:txBody>
      </p:sp>
      <p:sp>
        <p:nvSpPr>
          <p:cNvPr id="3" name="Content Placeholder 2"/>
          <p:cNvSpPr>
            <a:spLocks noGrp="1"/>
          </p:cNvSpPr>
          <p:nvPr>
            <p:ph idx="1"/>
          </p:nvPr>
        </p:nvSpPr>
        <p:spPr>
          <a:xfrm>
            <a:off x="457200" y="2132856"/>
            <a:ext cx="8229600" cy="4525963"/>
          </a:xfrm>
        </p:spPr>
        <p:txBody>
          <a:bodyPr>
            <a:normAutofit/>
          </a:bodyPr>
          <a:lstStyle/>
          <a:p>
            <a:pPr>
              <a:buNone/>
            </a:pPr>
            <a:r>
              <a:rPr lang="sv-SE" i="1" dirty="0" smtClean="0"/>
              <a:t>	Kursen </a:t>
            </a:r>
            <a:r>
              <a:rPr lang="sv-SE" i="1" dirty="0"/>
              <a:t>syftar till att ge förståelse för grundläggande tekniker inom interaktionsdesign, samt förmåga att utforma interaktiva produkter och system, med hänsyn till olika intressenters behov och villkor.</a:t>
            </a:r>
            <a:endParaRPr lang="en-US" i="1" dirty="0"/>
          </a:p>
        </p:txBody>
      </p:sp>
    </p:spTree>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sv-SE" dirty="0" smtClean="0"/>
              <a:t>Kursutveckling</a:t>
            </a:r>
            <a:endParaRPr lang="sv-SE" dirty="0"/>
          </a:p>
        </p:txBody>
      </p:sp>
      <p:sp>
        <p:nvSpPr>
          <p:cNvPr id="3" name="Platshållare för innehåll 2"/>
          <p:cNvSpPr>
            <a:spLocks noGrp="1"/>
          </p:cNvSpPr>
          <p:nvPr>
            <p:ph idx="1"/>
          </p:nvPr>
        </p:nvSpPr>
        <p:spPr/>
        <p:txBody>
          <a:bodyPr>
            <a:normAutofit fontScale="92500" lnSpcReduction="10000"/>
          </a:bodyPr>
          <a:lstStyle/>
          <a:p>
            <a:r>
              <a:rPr lang="sv-SE" sz="2800" dirty="0"/>
              <a:t>K</a:t>
            </a:r>
            <a:r>
              <a:rPr lang="sv-SE" sz="2800" dirty="0" smtClean="0"/>
              <a:t>ritik i CEQ-utvärderingen hösten 2012</a:t>
            </a:r>
          </a:p>
          <a:p>
            <a:r>
              <a:rPr lang="sv-SE" sz="2800" dirty="0" smtClean="0"/>
              <a:t>Under 2013 gjordes kursen om</a:t>
            </a:r>
          </a:p>
          <a:p>
            <a:r>
              <a:rPr lang="sv-SE" sz="2800" dirty="0" smtClean="0"/>
              <a:t>2014 byttes tentamen mot individuell skriftlig artikel</a:t>
            </a:r>
          </a:p>
          <a:p>
            <a:r>
              <a:rPr lang="sv-SE" sz="2800" dirty="0" smtClean="0"/>
              <a:t>Ändringar till 2015:</a:t>
            </a:r>
          </a:p>
          <a:p>
            <a:pPr lvl="1"/>
            <a:r>
              <a:rPr lang="sv-SE" sz="2400" dirty="0" smtClean="0"/>
              <a:t>Vi stärker artikelskrivandet med en tidig feedback-omgång med kamratgranskning som en del</a:t>
            </a:r>
          </a:p>
          <a:p>
            <a:pPr lvl="1"/>
            <a:r>
              <a:rPr lang="sv-SE" sz="2400" dirty="0" smtClean="0"/>
              <a:t>Alternativ-obligatorisk litteratur</a:t>
            </a:r>
          </a:p>
          <a:p>
            <a:pPr lvl="1"/>
            <a:r>
              <a:rPr lang="sv-SE" sz="2400" dirty="0" smtClean="0"/>
              <a:t>Begränsning av valfria litteratur-länkar</a:t>
            </a:r>
          </a:p>
          <a:p>
            <a:pPr lvl="1"/>
            <a:r>
              <a:rPr lang="sv-SE" sz="2400" dirty="0" smtClean="0"/>
              <a:t>Tydligare tidsmässig koppling mellan föreläsningarna och projekt/design-processen</a:t>
            </a:r>
          </a:p>
          <a:p>
            <a:pPr lvl="1"/>
            <a:r>
              <a:rPr lang="sv-SE" sz="2400" dirty="0" smtClean="0"/>
              <a:t>Viss anpassning av del-stegen i projektprocessen</a:t>
            </a:r>
          </a:p>
          <a:p>
            <a:pPr marL="0" indent="0">
              <a:buNone/>
            </a:pPr>
            <a:endParaRPr lang="sv-SE" sz="2800" dirty="0" smtClean="0"/>
          </a:p>
        </p:txBody>
      </p:sp>
    </p:spTree>
    <p:extLst>
      <p:ext uri="{BB962C8B-B14F-4D97-AF65-F5344CB8AC3E}">
        <p14:creationId xmlns:p14="http://schemas.microsoft.com/office/powerpoint/2010/main" val="576113267"/>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sv-SE" dirty="0" smtClean="0"/>
              <a:t>Fördjupningsarbete i kursen</a:t>
            </a:r>
            <a:endParaRPr lang="sv-SE" dirty="0"/>
          </a:p>
        </p:txBody>
      </p:sp>
      <p:sp>
        <p:nvSpPr>
          <p:cNvPr id="3" name="Platshållare för innehåll 2"/>
          <p:cNvSpPr>
            <a:spLocks noGrp="1"/>
          </p:cNvSpPr>
          <p:nvPr>
            <p:ph idx="1"/>
          </p:nvPr>
        </p:nvSpPr>
        <p:spPr/>
        <p:txBody>
          <a:bodyPr>
            <a:normAutofit lnSpcReduction="10000"/>
          </a:bodyPr>
          <a:lstStyle/>
          <a:p>
            <a:r>
              <a:rPr lang="sv-SE" dirty="0" smtClean="0"/>
              <a:t>Projektarbete i grupp</a:t>
            </a:r>
          </a:p>
          <a:p>
            <a:pPr lvl="1"/>
            <a:r>
              <a:rPr lang="sv-SE" dirty="0" smtClean="0"/>
              <a:t>Genomgå designprocess och skapa en prototyp av ett koncept (både prototyp och process examineras)</a:t>
            </a:r>
          </a:p>
          <a:p>
            <a:r>
              <a:rPr lang="sv-SE" dirty="0" smtClean="0"/>
              <a:t>Individuell inlämningsuppgift i form av konferensartikel på engelska</a:t>
            </a:r>
          </a:p>
          <a:p>
            <a:pPr lvl="1"/>
            <a:r>
              <a:rPr lang="sv-SE" dirty="0"/>
              <a:t>A</a:t>
            </a:r>
            <a:r>
              <a:rPr lang="sv-SE" dirty="0" smtClean="0"/>
              <a:t>nalys och diskussion av metoderna ni använt för att utforma prototypen utifrån kurslitteraturen (beskrivning av metoder, diskussion, litteraturkoppling och stil examineras)</a:t>
            </a:r>
          </a:p>
        </p:txBody>
      </p:sp>
    </p:spTree>
    <p:extLst>
      <p:ext uri="{BB962C8B-B14F-4D97-AF65-F5344CB8AC3E}">
        <p14:creationId xmlns:p14="http://schemas.microsoft.com/office/powerpoint/2010/main" val="895689306"/>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sv-SE" dirty="0" smtClean="0"/>
              <a:t>Vad innebär egentligen en k</a:t>
            </a:r>
            <a:r>
              <a:rPr lang="sv-SE" noProof="0" dirty="0" smtClean="0"/>
              <a:t>urs på avancerad nivå?</a:t>
            </a:r>
            <a:endParaRPr lang="sv-SE" noProof="0" dirty="0"/>
          </a:p>
        </p:txBody>
      </p:sp>
      <p:sp>
        <p:nvSpPr>
          <p:cNvPr id="3" name="Content Placeholder 2"/>
          <p:cNvSpPr>
            <a:spLocks noGrp="1"/>
          </p:cNvSpPr>
          <p:nvPr>
            <p:ph idx="1"/>
          </p:nvPr>
        </p:nvSpPr>
        <p:spPr/>
        <p:txBody>
          <a:bodyPr/>
          <a:lstStyle/>
          <a:p>
            <a:r>
              <a:rPr lang="sv-SE" sz="2400">
                <a:solidFill>
                  <a:srgbClr val="00B050"/>
                </a:solidFill>
              </a:rPr>
              <a:t>fördjupning</a:t>
            </a:r>
            <a:r>
              <a:rPr lang="sv-SE" sz="2400"/>
              <a:t> avseende kunskaper, färdigheter och förmågor </a:t>
            </a:r>
          </a:p>
          <a:p>
            <a:r>
              <a:rPr lang="sv-SE" sz="2400"/>
              <a:t>utveckla studenternas förmåga att </a:t>
            </a:r>
            <a:r>
              <a:rPr lang="sv-SE" sz="2400">
                <a:solidFill>
                  <a:srgbClr val="00B050"/>
                </a:solidFill>
              </a:rPr>
              <a:t>självständigt integrera och använda kunskaper </a:t>
            </a:r>
          </a:p>
          <a:p>
            <a:r>
              <a:rPr lang="sv-SE" sz="2400"/>
              <a:t>utveckla studenternas förmåga att </a:t>
            </a:r>
            <a:r>
              <a:rPr lang="sv-SE" sz="2400">
                <a:solidFill>
                  <a:srgbClr val="00B050"/>
                </a:solidFill>
              </a:rPr>
              <a:t>hantera komplexa företeelser, frågeställningar och situationer </a:t>
            </a:r>
          </a:p>
          <a:p>
            <a:r>
              <a:rPr lang="sv-SE" sz="2400"/>
              <a:t>utveckla studenternas </a:t>
            </a:r>
            <a:r>
              <a:rPr lang="sv-SE" sz="2400">
                <a:solidFill>
                  <a:srgbClr val="00B050"/>
                </a:solidFill>
              </a:rPr>
              <a:t>förutsättningar för yrkesverksamhet </a:t>
            </a:r>
            <a:r>
              <a:rPr lang="sv-SE" sz="2400"/>
              <a:t>som ställer stora krav på </a:t>
            </a:r>
            <a:r>
              <a:rPr lang="sv-SE" sz="2400">
                <a:solidFill>
                  <a:srgbClr val="00B050"/>
                </a:solidFill>
              </a:rPr>
              <a:t>självständighet</a:t>
            </a:r>
            <a:r>
              <a:rPr lang="sv-SE" sz="2400"/>
              <a:t> eller för </a:t>
            </a:r>
            <a:r>
              <a:rPr lang="sv-SE" sz="2400">
                <a:solidFill>
                  <a:srgbClr val="00B050"/>
                </a:solidFill>
              </a:rPr>
              <a:t>forsknings- och utvecklingsarbete </a:t>
            </a:r>
          </a:p>
        </p:txBody>
      </p:sp>
    </p:spTree>
    <p:extLst>
      <p:ext uri="{BB962C8B-B14F-4D97-AF65-F5344CB8AC3E}">
        <p14:creationId xmlns:p14="http://schemas.microsoft.com/office/powerpoint/2010/main" val="1700121168"/>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sv-SE" dirty="0" smtClean="0"/>
              <a:t>Förutsatta förkunskaper</a:t>
            </a:r>
            <a:endParaRPr lang="sv-SE" dirty="0"/>
          </a:p>
        </p:txBody>
      </p:sp>
      <p:sp>
        <p:nvSpPr>
          <p:cNvPr id="5" name="Content Placeholder 4"/>
          <p:cNvSpPr>
            <a:spLocks noGrp="1"/>
          </p:cNvSpPr>
          <p:nvPr>
            <p:ph idx="1"/>
          </p:nvPr>
        </p:nvSpPr>
        <p:spPr/>
        <p:txBody>
          <a:bodyPr/>
          <a:lstStyle/>
          <a:p>
            <a:r>
              <a:rPr lang="sv-SE" dirty="0" smtClean="0"/>
              <a:t>MAMA11, Belastnings- och kognitions-ergonomi</a:t>
            </a:r>
          </a:p>
          <a:p>
            <a:r>
              <a:rPr lang="sv-SE" dirty="0" smtClean="0"/>
              <a:t>MAMF30, Ergonomi</a:t>
            </a:r>
          </a:p>
          <a:p>
            <a:r>
              <a:rPr lang="sv-SE" dirty="0" smtClean="0"/>
              <a:t>TEK210, Kognition</a:t>
            </a:r>
          </a:p>
          <a:p>
            <a:pPr lvl="8"/>
            <a:r>
              <a:rPr lang="sv-SE" dirty="0" smtClean="0"/>
              <a:t>… eller motsvarande</a:t>
            </a:r>
            <a:endParaRPr lang="sv-SE" dirty="0"/>
          </a:p>
        </p:txBody>
      </p:sp>
      <p:pic>
        <p:nvPicPr>
          <p:cNvPr id="22" name="Picture 21" descr="doet.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76256" y="2492896"/>
            <a:ext cx="1958752" cy="3013465"/>
          </a:xfrm>
          <a:prstGeom prst="rect">
            <a:avLst/>
          </a:prstGeom>
        </p:spPr>
      </p:pic>
    </p:spTree>
    <p:extLst>
      <p:ext uri="{BB962C8B-B14F-4D97-AF65-F5344CB8AC3E}">
        <p14:creationId xmlns:p14="http://schemas.microsoft.com/office/powerpoint/2010/main" val="2674367251"/>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smtClean="0"/>
              <a:t>Forskningsanknytning</a:t>
            </a:r>
            <a:endParaRPr lang="sv-SE" dirty="0"/>
          </a:p>
        </p:txBody>
      </p:sp>
      <p:sp>
        <p:nvSpPr>
          <p:cNvPr id="3" name="Content Placeholder 2"/>
          <p:cNvSpPr>
            <a:spLocks noGrp="1"/>
          </p:cNvSpPr>
          <p:nvPr>
            <p:ph idx="1"/>
          </p:nvPr>
        </p:nvSpPr>
        <p:spPr/>
        <p:txBody>
          <a:bodyPr/>
          <a:lstStyle/>
          <a:p>
            <a:r>
              <a:rPr lang="sv-SE" sz="2800" dirty="0" smtClean="0"/>
              <a:t>Forskningsartiklar i litteraturlistan</a:t>
            </a:r>
          </a:p>
          <a:p>
            <a:r>
              <a:rPr lang="sv-SE" sz="2800" dirty="0" smtClean="0"/>
              <a:t>Träna på att skriva artikel till vetenskaplig konferens</a:t>
            </a:r>
          </a:p>
          <a:p>
            <a:r>
              <a:rPr lang="sv-SE" sz="2800" dirty="0" smtClean="0"/>
              <a:t>Forskningsnära projekt</a:t>
            </a:r>
          </a:p>
          <a:p>
            <a:pPr marL="0" indent="0">
              <a:buNone/>
            </a:pPr>
            <a:endParaRPr lang="sv-SE" dirty="0"/>
          </a:p>
        </p:txBody>
      </p:sp>
      <p:pic>
        <p:nvPicPr>
          <p:cNvPr id="4" name="Picture 3" descr="academic_research.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9672" y="3501008"/>
            <a:ext cx="5543176" cy="2771588"/>
          </a:xfrm>
          <a:prstGeom prst="rect">
            <a:avLst/>
          </a:prstGeom>
        </p:spPr>
      </p:pic>
    </p:spTree>
    <p:extLst>
      <p:ext uri="{BB962C8B-B14F-4D97-AF65-F5344CB8AC3E}">
        <p14:creationId xmlns:p14="http://schemas.microsoft.com/office/powerpoint/2010/main" val="28721081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smtClean="0"/>
              <a:t>Yrkesförberedande</a:t>
            </a:r>
            <a:endParaRPr lang="sv-SE" dirty="0"/>
          </a:p>
        </p:txBody>
      </p:sp>
      <p:sp>
        <p:nvSpPr>
          <p:cNvPr id="3" name="Content Placeholder 2"/>
          <p:cNvSpPr>
            <a:spLocks noGrp="1"/>
          </p:cNvSpPr>
          <p:nvPr>
            <p:ph idx="1"/>
          </p:nvPr>
        </p:nvSpPr>
        <p:spPr/>
        <p:txBody>
          <a:bodyPr>
            <a:normAutofit/>
          </a:bodyPr>
          <a:lstStyle/>
          <a:p>
            <a:r>
              <a:rPr lang="sv-SE" sz="2800" dirty="0" smtClean="0"/>
              <a:t>Projekt-grupp</a:t>
            </a:r>
          </a:p>
          <a:p>
            <a:pPr lvl="1"/>
            <a:r>
              <a:rPr lang="sv-SE" sz="2400" dirty="0" smtClean="0"/>
              <a:t>Ledning</a:t>
            </a:r>
          </a:p>
          <a:p>
            <a:pPr lvl="1"/>
            <a:r>
              <a:rPr lang="sv-SE" sz="2400" dirty="0" smtClean="0"/>
              <a:t>Styrfart</a:t>
            </a:r>
          </a:p>
          <a:p>
            <a:pPr lvl="1"/>
            <a:r>
              <a:rPr lang="sv-SE" sz="2400" dirty="0" smtClean="0"/>
              <a:t>Egenkontroll</a:t>
            </a:r>
          </a:p>
          <a:p>
            <a:r>
              <a:rPr lang="sv-SE" sz="2800" dirty="0" smtClean="0"/>
              <a:t>Inga exakta ”rätt” eller ”fel” men väl kvalitetsmått som är svåra att exakt beskriva på förhand</a:t>
            </a:r>
          </a:p>
          <a:p>
            <a:r>
              <a:rPr lang="sv-SE" sz="2800" dirty="0" smtClean="0"/>
              <a:t>Eget val av litteratur (viss vägledning i form av läsanvisningar i grundböckerna)</a:t>
            </a:r>
          </a:p>
          <a:p>
            <a:r>
              <a:rPr lang="sv-SE" sz="2800" dirty="0" smtClean="0"/>
              <a:t>Kreativ process</a:t>
            </a:r>
          </a:p>
          <a:p>
            <a:pPr lvl="1"/>
            <a:endParaRPr lang="sv-SE" dirty="0" smtClean="0"/>
          </a:p>
          <a:p>
            <a:pPr lvl="2"/>
            <a:endParaRPr lang="sv-SE" dirty="0" smtClean="0"/>
          </a:p>
        </p:txBody>
      </p:sp>
      <p:pic>
        <p:nvPicPr>
          <p:cNvPr id="4" name="Picture 3" descr="arbete_vägskyl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72200" y="1124744"/>
            <a:ext cx="2159000" cy="2159000"/>
          </a:xfrm>
          <a:prstGeom prst="rect">
            <a:avLst/>
          </a:prstGeom>
        </p:spPr>
      </p:pic>
    </p:spTree>
    <p:extLst>
      <p:ext uri="{BB962C8B-B14F-4D97-AF65-F5344CB8AC3E}">
        <p14:creationId xmlns:p14="http://schemas.microsoft.com/office/powerpoint/2010/main" val="38725239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10" name="Rectangle 2"/>
          <p:cNvSpPr>
            <a:spLocks noGrp="1" noChangeArrowheads="1"/>
          </p:cNvSpPr>
          <p:nvPr>
            <p:ph type="title" idx="4294967295"/>
          </p:nvPr>
        </p:nvSpPr>
        <p:spPr/>
        <p:txBody>
          <a:bodyPr/>
          <a:lstStyle/>
          <a:p>
            <a:pPr eaLnBrk="1" hangingPunct="1"/>
            <a:r>
              <a:rPr lang="en-GB" dirty="0" err="1" smtClean="0"/>
              <a:t>Vilken</a:t>
            </a:r>
            <a:r>
              <a:rPr lang="en-GB" dirty="0" smtClean="0"/>
              <a:t> </a:t>
            </a:r>
            <a:r>
              <a:rPr lang="en-GB" dirty="0" err="1" smtClean="0"/>
              <a:t>fjärrkontroll</a:t>
            </a:r>
            <a:r>
              <a:rPr lang="en-GB" dirty="0" smtClean="0"/>
              <a:t> hade </a:t>
            </a:r>
            <a:r>
              <a:rPr lang="en-GB" dirty="0" err="1" smtClean="0"/>
              <a:t>ni</a:t>
            </a:r>
            <a:r>
              <a:rPr lang="en-GB" dirty="0" smtClean="0"/>
              <a:t> </a:t>
            </a:r>
            <a:r>
              <a:rPr lang="en-GB" dirty="0" err="1" smtClean="0"/>
              <a:t>valt</a:t>
            </a:r>
            <a:r>
              <a:rPr lang="en-GB" dirty="0" smtClean="0"/>
              <a:t>?</a:t>
            </a:r>
          </a:p>
        </p:txBody>
      </p:sp>
      <p:graphicFrame>
        <p:nvGraphicFramePr>
          <p:cNvPr id="21506" name="Object 2"/>
          <p:cNvGraphicFramePr>
            <a:graphicFrameLocks noGrp="1" noChangeAspect="1"/>
          </p:cNvGraphicFramePr>
          <p:nvPr>
            <p:ph type="clipArt" sz="half" idx="4294967295"/>
            <p:extLst>
              <p:ext uri="{D42A27DB-BD31-4B8C-83A1-F6EECF244321}">
                <p14:modId xmlns:p14="http://schemas.microsoft.com/office/powerpoint/2010/main" val="2036879362"/>
              </p:ext>
            </p:extLst>
          </p:nvPr>
        </p:nvGraphicFramePr>
        <p:xfrm>
          <a:off x="4716016" y="1556792"/>
          <a:ext cx="3484117" cy="4752528"/>
        </p:xfrm>
        <a:graphic>
          <a:graphicData uri="http://schemas.openxmlformats.org/presentationml/2006/ole">
            <mc:AlternateContent xmlns:mc="http://schemas.openxmlformats.org/markup-compatibility/2006">
              <mc:Choice xmlns:v="urn:schemas-microsoft-com:vml" Requires="v">
                <p:oleObj spid="_x0000_s3256" name="Document" r:id="rId4" imgW="2045208" imgH="2788920" progId="Word.Document.8">
                  <p:embed/>
                </p:oleObj>
              </mc:Choice>
              <mc:Fallback>
                <p:oleObj name="Document" r:id="rId4" imgW="2045208" imgH="2788920" progId="Word.Document.8">
                  <p:embed/>
                  <p:pic>
                    <p:nvPicPr>
                      <p:cNvPr id="0" name="Picture 2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16016" y="1556792"/>
                        <a:ext cx="3484117" cy="4752528"/>
                      </a:xfrm>
                      <a:prstGeom prst="rect">
                        <a:avLst/>
                      </a:prstGeom>
                      <a:noFill/>
                      <a:extLst/>
                    </p:spPr>
                  </p:pic>
                </p:oleObj>
              </mc:Fallback>
            </mc:AlternateContent>
          </a:graphicData>
        </a:graphic>
      </p:graphicFrame>
      <p:pic>
        <p:nvPicPr>
          <p:cNvPr id="3169" name="Picture 97" descr="http://static.trustedreviews.com/94%7C9a1bad%7C6b16_rxv371-remote.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16200000">
            <a:off x="111415" y="3213927"/>
            <a:ext cx="4800772" cy="12081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1578315"/>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En </a:t>
            </a:r>
            <a:r>
              <a:rPr lang="en-US" dirty="0" err="1" smtClean="0"/>
              <a:t>titt</a:t>
            </a:r>
            <a:r>
              <a:rPr lang="en-US" dirty="0" smtClean="0"/>
              <a:t> </a:t>
            </a:r>
            <a:r>
              <a:rPr lang="en-US" dirty="0" err="1" smtClean="0"/>
              <a:t>på</a:t>
            </a:r>
            <a:r>
              <a:rPr lang="en-US" dirty="0" smtClean="0"/>
              <a:t> schema </a:t>
            </a:r>
            <a:r>
              <a:rPr lang="en-US" dirty="0" err="1" smtClean="0"/>
              <a:t>och</a:t>
            </a:r>
            <a:r>
              <a:rPr lang="en-US" dirty="0" smtClean="0"/>
              <a:t> </a:t>
            </a:r>
            <a:r>
              <a:rPr lang="en-US" dirty="0" err="1" smtClean="0"/>
              <a:t>resurser</a:t>
            </a:r>
            <a:endParaRPr lang="en-US" dirty="0"/>
          </a:p>
        </p:txBody>
      </p:sp>
      <p:sp>
        <p:nvSpPr>
          <p:cNvPr id="3" name="Subtitle 2"/>
          <p:cNvSpPr>
            <a:spLocks noGrp="1"/>
          </p:cNvSpPr>
          <p:nvPr>
            <p:ph type="subTitle" idx="1"/>
          </p:nvPr>
        </p:nvSpPr>
        <p:spPr/>
        <p:txBody>
          <a:bodyPr/>
          <a:lstStyle/>
          <a:p>
            <a:r>
              <a:rPr lang="en-US" dirty="0" err="1" smtClean="0"/>
              <a:t>Testar</a:t>
            </a:r>
            <a:r>
              <a:rPr lang="en-US" dirty="0" smtClean="0"/>
              <a:t> </a:t>
            </a:r>
            <a:r>
              <a:rPr lang="en-US" dirty="0" err="1" smtClean="0"/>
              <a:t>Live@Lund</a:t>
            </a:r>
            <a:r>
              <a:rPr lang="en-US" dirty="0" smtClean="0"/>
              <a:t>!</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sv-SE" dirty="0" err="1" smtClean="0"/>
              <a:t>Live@Lund</a:t>
            </a:r>
            <a:r>
              <a:rPr lang="sv-SE" dirty="0" smtClean="0"/>
              <a:t> – MAMN25</a:t>
            </a:r>
            <a:endParaRPr lang="sv-SE" dirty="0"/>
          </a:p>
        </p:txBody>
      </p:sp>
      <p:sp>
        <p:nvSpPr>
          <p:cNvPr id="3" name="Platshållare för innehåll 2"/>
          <p:cNvSpPr>
            <a:spLocks noGrp="1"/>
          </p:cNvSpPr>
          <p:nvPr>
            <p:ph idx="1"/>
          </p:nvPr>
        </p:nvSpPr>
        <p:spPr/>
        <p:txBody>
          <a:bodyPr/>
          <a:lstStyle/>
          <a:p>
            <a:r>
              <a:rPr lang="sv-SE" dirty="0" smtClean="0"/>
              <a:t>Schema</a:t>
            </a:r>
          </a:p>
          <a:p>
            <a:r>
              <a:rPr lang="sv-SE" dirty="0" smtClean="0"/>
              <a:t>Meddelanden</a:t>
            </a:r>
          </a:p>
          <a:p>
            <a:r>
              <a:rPr lang="sv-SE" dirty="0" smtClean="0"/>
              <a:t>Litteratur</a:t>
            </a:r>
          </a:p>
          <a:p>
            <a:r>
              <a:rPr lang="sv-SE" dirty="0" smtClean="0"/>
              <a:t>Lärare / handledare</a:t>
            </a:r>
            <a:endParaRPr lang="sv-SE" dirty="0"/>
          </a:p>
        </p:txBody>
      </p:sp>
    </p:spTree>
    <p:extLst>
      <p:ext uri="{BB962C8B-B14F-4D97-AF65-F5344CB8AC3E}">
        <p14:creationId xmlns:p14="http://schemas.microsoft.com/office/powerpoint/2010/main" val="299784341"/>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smtClean="0"/>
              <a:t>Pedagogiskt upplägg - </a:t>
            </a:r>
            <a:r>
              <a:rPr lang="sv-SE" dirty="0" err="1" smtClean="0"/>
              <a:t>Kolb</a:t>
            </a:r>
            <a:endParaRPr lang="sv-SE" dirty="0"/>
          </a:p>
        </p:txBody>
      </p:sp>
      <p:sp>
        <p:nvSpPr>
          <p:cNvPr id="3" name="Content Placeholder 2"/>
          <p:cNvSpPr>
            <a:spLocks noGrp="1"/>
          </p:cNvSpPr>
          <p:nvPr>
            <p:ph idx="1"/>
          </p:nvPr>
        </p:nvSpPr>
        <p:spPr>
          <a:xfrm>
            <a:off x="467544" y="1600201"/>
            <a:ext cx="8229600" cy="748680"/>
          </a:xfrm>
        </p:spPr>
        <p:txBody>
          <a:bodyPr/>
          <a:lstStyle/>
          <a:p>
            <a:r>
              <a:rPr lang="sv-SE" dirty="0" err="1" smtClean="0"/>
              <a:t>Kolbs</a:t>
            </a:r>
            <a:r>
              <a:rPr lang="sv-SE" dirty="0" smtClean="0"/>
              <a:t> lärandecykel</a:t>
            </a:r>
            <a:endParaRPr lang="sv-SE" dirty="0"/>
          </a:p>
        </p:txBody>
      </p:sp>
      <p:grpSp>
        <p:nvGrpSpPr>
          <p:cNvPr id="1026" name="Group 2"/>
          <p:cNvGrpSpPr>
            <a:grpSpLocks/>
          </p:cNvGrpSpPr>
          <p:nvPr/>
        </p:nvGrpSpPr>
        <p:grpSpPr bwMode="auto">
          <a:xfrm>
            <a:off x="2374354" y="4596200"/>
            <a:ext cx="4095750" cy="1281072"/>
            <a:chOff x="2355" y="1531"/>
            <a:chExt cx="6450" cy="2019"/>
          </a:xfrm>
        </p:grpSpPr>
        <p:grpSp>
          <p:nvGrpSpPr>
            <p:cNvPr id="1027" name="Group 3"/>
            <p:cNvGrpSpPr>
              <a:grpSpLocks/>
            </p:cNvGrpSpPr>
            <p:nvPr/>
          </p:nvGrpSpPr>
          <p:grpSpPr bwMode="auto">
            <a:xfrm>
              <a:off x="2355" y="1531"/>
              <a:ext cx="4635" cy="2019"/>
              <a:chOff x="2355" y="1531"/>
              <a:chExt cx="4635" cy="2019"/>
            </a:xfrm>
          </p:grpSpPr>
          <p:sp>
            <p:nvSpPr>
              <p:cNvPr id="1028" name="Rectangle 4"/>
              <p:cNvSpPr>
                <a:spLocks noChangeArrowheads="1"/>
              </p:cNvSpPr>
              <p:nvPr/>
            </p:nvSpPr>
            <p:spPr bwMode="auto">
              <a:xfrm>
                <a:off x="4920" y="1967"/>
                <a:ext cx="2070" cy="1583"/>
              </a:xfrm>
              <a:prstGeom prst="rect">
                <a:avLst/>
              </a:prstGeom>
              <a:solidFill>
                <a:srgbClr val="DAEEF3"/>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sv-SE" sz="1400" b="1" i="0" u="none" strike="noStrike" cap="none" normalizeH="0" baseline="0" dirty="0" smtClean="0">
                  <a:ln>
                    <a:noFill/>
                  </a:ln>
                  <a:solidFill>
                    <a:schemeClr val="tx1"/>
                  </a:solidFill>
                  <a:effectLst/>
                  <a:latin typeface="Cambria" pitchFamily="18" charset="0"/>
                  <a:cs typeface="Arial" pitchFamily="34" charset="0"/>
                </a:endParaRPr>
              </a:p>
              <a:p>
                <a:pPr marL="0" marR="0" lvl="0" indent="0" algn="ctr" defTabSz="914400" rtl="0" eaLnBrk="1" fontAlgn="base" latinLnBrk="0" hangingPunct="1">
                  <a:lnSpc>
                    <a:spcPct val="100000"/>
                  </a:lnSpc>
                  <a:spcBef>
                    <a:spcPct val="0"/>
                  </a:spcBef>
                  <a:spcAft>
                    <a:spcPct val="0"/>
                  </a:spcAft>
                  <a:buClrTx/>
                  <a:buSzTx/>
                  <a:buFontTx/>
                  <a:buNone/>
                  <a:tabLst/>
                </a:pPr>
                <a:r>
                  <a:rPr kumimoji="0" lang="sv-SE" sz="1400" b="1" i="0" u="none" strike="noStrike" cap="none" normalizeH="0" baseline="0" dirty="0" smtClean="0">
                    <a:ln>
                      <a:noFill/>
                    </a:ln>
                    <a:solidFill>
                      <a:schemeClr val="tx1"/>
                    </a:solidFill>
                    <a:effectLst/>
                    <a:latin typeface="Cambria" pitchFamily="18" charset="0"/>
                    <a:cs typeface="Arial" pitchFamily="34" charset="0"/>
                  </a:rPr>
                  <a:t>Abstrakt tänkande</a:t>
                </a:r>
              </a:p>
            </p:txBody>
          </p:sp>
          <p:sp>
            <p:nvSpPr>
              <p:cNvPr id="1029" name="AutoShape 5"/>
              <p:cNvSpPr>
                <a:spLocks noChangeArrowheads="1"/>
              </p:cNvSpPr>
              <p:nvPr/>
            </p:nvSpPr>
            <p:spPr bwMode="auto">
              <a:xfrm rot="16200000">
                <a:off x="3158" y="728"/>
                <a:ext cx="960" cy="2565"/>
              </a:xfrm>
              <a:custGeom>
                <a:avLst/>
                <a:gdLst>
                  <a:gd name="G0" fmla="+- 15119 0 0"/>
                  <a:gd name="G1" fmla="+- 4270 0 0"/>
                  <a:gd name="G2" fmla="+- 12158 0 4270"/>
                  <a:gd name="G3" fmla="+- G2 0 4270"/>
                  <a:gd name="G4" fmla="*/ G3 32768 32059"/>
                  <a:gd name="G5" fmla="*/ G4 1 2"/>
                  <a:gd name="G6" fmla="+- 21600 0 15119"/>
                  <a:gd name="G7" fmla="*/ G6 4270 6079"/>
                  <a:gd name="G8" fmla="+- G7 15119 0"/>
                  <a:gd name="T0" fmla="*/ 15119 w 21600"/>
                  <a:gd name="T1" fmla="*/ 0 h 21600"/>
                  <a:gd name="T2" fmla="*/ 15119 w 21600"/>
                  <a:gd name="T3" fmla="*/ 12158 h 21600"/>
                  <a:gd name="T4" fmla="*/ 1849 w 21600"/>
                  <a:gd name="T5" fmla="*/ 21600 h 21600"/>
                  <a:gd name="T6" fmla="*/ 21600 w 21600"/>
                  <a:gd name="T7" fmla="*/ 6079 h 21600"/>
                  <a:gd name="T8" fmla="*/ 17694720 60000 65536"/>
                  <a:gd name="T9" fmla="*/ 5898240 60000 65536"/>
                  <a:gd name="T10" fmla="*/ 5898240 60000 65536"/>
                  <a:gd name="T11" fmla="*/ 0 60000 65536"/>
                  <a:gd name="T12" fmla="*/ 12427 w 21600"/>
                  <a:gd name="T13" fmla="*/ G1 h 21600"/>
                  <a:gd name="T14" fmla="*/ G8 w 21600"/>
                  <a:gd name="T15" fmla="*/ G2 h 21600"/>
                </a:gdLst>
                <a:ahLst/>
                <a:cxnLst>
                  <a:cxn ang="T8">
                    <a:pos x="T0" y="T1"/>
                  </a:cxn>
                  <a:cxn ang="T9">
                    <a:pos x="T2" y="T3"/>
                  </a:cxn>
                  <a:cxn ang="T10">
                    <a:pos x="T4" y="T5"/>
                  </a:cxn>
                  <a:cxn ang="T11">
                    <a:pos x="T6" y="T7"/>
                  </a:cxn>
                </a:cxnLst>
                <a:rect l="T12" t="T13" r="T14" b="T15"/>
                <a:pathLst>
                  <a:path w="21600" h="21600">
                    <a:moveTo>
                      <a:pt x="21600" y="6079"/>
                    </a:moveTo>
                    <a:lnTo>
                      <a:pt x="15119" y="0"/>
                    </a:lnTo>
                    <a:lnTo>
                      <a:pt x="15119" y="4270"/>
                    </a:lnTo>
                    <a:lnTo>
                      <a:pt x="12427" y="4270"/>
                    </a:lnTo>
                    <a:cubicBezTo>
                      <a:pt x="5564" y="4270"/>
                      <a:pt x="0" y="7802"/>
                      <a:pt x="0" y="12158"/>
                    </a:cubicBezTo>
                    <a:lnTo>
                      <a:pt x="0" y="21600"/>
                    </a:lnTo>
                    <a:lnTo>
                      <a:pt x="3698" y="21600"/>
                    </a:lnTo>
                    <a:lnTo>
                      <a:pt x="3698" y="12158"/>
                    </a:lnTo>
                    <a:cubicBezTo>
                      <a:pt x="3698" y="9800"/>
                      <a:pt x="7606" y="7888"/>
                      <a:pt x="12427" y="7888"/>
                    </a:cubicBezTo>
                    <a:lnTo>
                      <a:pt x="15119" y="7888"/>
                    </a:lnTo>
                    <a:lnTo>
                      <a:pt x="15119" y="12158"/>
                    </a:lnTo>
                    <a:close/>
                  </a:path>
                </a:pathLst>
              </a:custGeom>
              <a:solidFill>
                <a:srgbClr val="FFC000"/>
              </a:solidFill>
              <a:ln w="9525">
                <a:noFill/>
                <a:miter lim="800000"/>
                <a:headEnd/>
                <a:tailEnd/>
              </a:ln>
            </p:spPr>
            <p:txBody>
              <a:bodyPr vert="horz" wrap="square" lIns="91440" tIns="45720" rIns="91440" bIns="45720" numCol="1" anchor="t" anchorCtr="0" compatLnSpc="1">
                <a:prstTxWarp prst="textNoShape">
                  <a:avLst/>
                </a:prstTxWarp>
              </a:bodyPr>
              <a:lstStyle/>
              <a:p>
                <a:endParaRPr lang="sv-SE"/>
              </a:p>
            </p:txBody>
          </p:sp>
        </p:grpSp>
        <p:sp>
          <p:nvSpPr>
            <p:cNvPr id="1030" name="AutoShape 6"/>
            <p:cNvSpPr>
              <a:spLocks noChangeArrowheads="1"/>
            </p:cNvSpPr>
            <p:nvPr/>
          </p:nvSpPr>
          <p:spPr bwMode="auto">
            <a:xfrm rot="10800000">
              <a:off x="6990" y="1531"/>
              <a:ext cx="1815" cy="1215"/>
            </a:xfrm>
            <a:custGeom>
              <a:avLst/>
              <a:gdLst>
                <a:gd name="G0" fmla="+- 15119 0 0"/>
                <a:gd name="G1" fmla="+- 4270 0 0"/>
                <a:gd name="G2" fmla="+- 12158 0 4270"/>
                <a:gd name="G3" fmla="+- G2 0 4270"/>
                <a:gd name="G4" fmla="*/ G3 32768 32059"/>
                <a:gd name="G5" fmla="*/ G4 1 2"/>
                <a:gd name="G6" fmla="+- 21600 0 15119"/>
                <a:gd name="G7" fmla="*/ G6 4270 6079"/>
                <a:gd name="G8" fmla="+- G7 15119 0"/>
                <a:gd name="T0" fmla="*/ 15119 w 21600"/>
                <a:gd name="T1" fmla="*/ 0 h 21600"/>
                <a:gd name="T2" fmla="*/ 15119 w 21600"/>
                <a:gd name="T3" fmla="*/ 12158 h 21600"/>
                <a:gd name="T4" fmla="*/ 1849 w 21600"/>
                <a:gd name="T5" fmla="*/ 21600 h 21600"/>
                <a:gd name="T6" fmla="*/ 21600 w 21600"/>
                <a:gd name="T7" fmla="*/ 6079 h 21600"/>
                <a:gd name="T8" fmla="*/ 17694720 60000 65536"/>
                <a:gd name="T9" fmla="*/ 5898240 60000 65536"/>
                <a:gd name="T10" fmla="*/ 5898240 60000 65536"/>
                <a:gd name="T11" fmla="*/ 0 60000 65536"/>
                <a:gd name="T12" fmla="*/ 12427 w 21600"/>
                <a:gd name="T13" fmla="*/ G1 h 21600"/>
                <a:gd name="T14" fmla="*/ G8 w 21600"/>
                <a:gd name="T15" fmla="*/ G2 h 21600"/>
              </a:gdLst>
              <a:ahLst/>
              <a:cxnLst>
                <a:cxn ang="T8">
                  <a:pos x="T0" y="T1"/>
                </a:cxn>
                <a:cxn ang="T9">
                  <a:pos x="T2" y="T3"/>
                </a:cxn>
                <a:cxn ang="T10">
                  <a:pos x="T4" y="T5"/>
                </a:cxn>
                <a:cxn ang="T11">
                  <a:pos x="T6" y="T7"/>
                </a:cxn>
              </a:cxnLst>
              <a:rect l="T12" t="T13" r="T14" b="T15"/>
              <a:pathLst>
                <a:path w="21600" h="21600">
                  <a:moveTo>
                    <a:pt x="21600" y="6079"/>
                  </a:moveTo>
                  <a:lnTo>
                    <a:pt x="15119" y="0"/>
                  </a:lnTo>
                  <a:lnTo>
                    <a:pt x="15119" y="4270"/>
                  </a:lnTo>
                  <a:lnTo>
                    <a:pt x="12427" y="4270"/>
                  </a:lnTo>
                  <a:cubicBezTo>
                    <a:pt x="5564" y="4270"/>
                    <a:pt x="0" y="7802"/>
                    <a:pt x="0" y="12158"/>
                  </a:cubicBezTo>
                  <a:lnTo>
                    <a:pt x="0" y="21600"/>
                  </a:lnTo>
                  <a:lnTo>
                    <a:pt x="3698" y="21600"/>
                  </a:lnTo>
                  <a:lnTo>
                    <a:pt x="3698" y="12158"/>
                  </a:lnTo>
                  <a:cubicBezTo>
                    <a:pt x="3698" y="9800"/>
                    <a:pt x="7606" y="7888"/>
                    <a:pt x="12427" y="7888"/>
                  </a:cubicBezTo>
                  <a:lnTo>
                    <a:pt x="15119" y="7888"/>
                  </a:lnTo>
                  <a:lnTo>
                    <a:pt x="15119" y="12158"/>
                  </a:lnTo>
                  <a:close/>
                </a:path>
              </a:pathLst>
            </a:custGeom>
            <a:solidFill>
              <a:srgbClr val="FFC000"/>
            </a:solidFill>
            <a:ln w="9525">
              <a:noFill/>
              <a:miter lim="800000"/>
              <a:headEnd/>
              <a:tailEnd/>
            </a:ln>
          </p:spPr>
          <p:txBody>
            <a:bodyPr vert="horz" wrap="square" lIns="91440" tIns="45720" rIns="91440" bIns="45720" numCol="1" anchor="t" anchorCtr="0" compatLnSpc="1">
              <a:prstTxWarp prst="textNoShape">
                <a:avLst/>
              </a:prstTxWarp>
            </a:bodyPr>
            <a:lstStyle/>
            <a:p>
              <a:endParaRPr lang="sv-SE"/>
            </a:p>
          </p:txBody>
        </p:sp>
      </p:grpSp>
      <p:grpSp>
        <p:nvGrpSpPr>
          <p:cNvPr id="1031" name="Group 7"/>
          <p:cNvGrpSpPr>
            <a:grpSpLocks/>
          </p:cNvGrpSpPr>
          <p:nvPr/>
        </p:nvGrpSpPr>
        <p:grpSpPr bwMode="auto">
          <a:xfrm>
            <a:off x="1945729" y="2925218"/>
            <a:ext cx="5362575" cy="1655827"/>
            <a:chOff x="1725" y="13186"/>
            <a:chExt cx="8445" cy="2607"/>
          </a:xfrm>
        </p:grpSpPr>
        <p:sp>
          <p:nvSpPr>
            <p:cNvPr id="1032" name="AutoShape 8"/>
            <p:cNvSpPr>
              <a:spLocks noChangeArrowheads="1"/>
            </p:cNvSpPr>
            <p:nvPr/>
          </p:nvSpPr>
          <p:spPr bwMode="auto">
            <a:xfrm rot="5400000">
              <a:off x="7673" y="12837"/>
              <a:ext cx="960" cy="2565"/>
            </a:xfrm>
            <a:custGeom>
              <a:avLst/>
              <a:gdLst>
                <a:gd name="G0" fmla="+- 15119 0 0"/>
                <a:gd name="G1" fmla="+- 4270 0 0"/>
                <a:gd name="G2" fmla="+- 12158 0 4270"/>
                <a:gd name="G3" fmla="+- G2 0 4270"/>
                <a:gd name="G4" fmla="*/ G3 32768 32059"/>
                <a:gd name="G5" fmla="*/ G4 1 2"/>
                <a:gd name="G6" fmla="+- 21600 0 15119"/>
                <a:gd name="G7" fmla="*/ G6 4270 6079"/>
                <a:gd name="G8" fmla="+- G7 15119 0"/>
                <a:gd name="T0" fmla="*/ 15119 w 21600"/>
                <a:gd name="T1" fmla="*/ 0 h 21600"/>
                <a:gd name="T2" fmla="*/ 15119 w 21600"/>
                <a:gd name="T3" fmla="*/ 12158 h 21600"/>
                <a:gd name="T4" fmla="*/ 1849 w 21600"/>
                <a:gd name="T5" fmla="*/ 21600 h 21600"/>
                <a:gd name="T6" fmla="*/ 21600 w 21600"/>
                <a:gd name="T7" fmla="*/ 6079 h 21600"/>
                <a:gd name="T8" fmla="*/ 17694720 60000 65536"/>
                <a:gd name="T9" fmla="*/ 5898240 60000 65536"/>
                <a:gd name="T10" fmla="*/ 5898240 60000 65536"/>
                <a:gd name="T11" fmla="*/ 0 60000 65536"/>
                <a:gd name="T12" fmla="*/ 12427 w 21600"/>
                <a:gd name="T13" fmla="*/ G1 h 21600"/>
                <a:gd name="T14" fmla="*/ G8 w 21600"/>
                <a:gd name="T15" fmla="*/ G2 h 21600"/>
              </a:gdLst>
              <a:ahLst/>
              <a:cxnLst>
                <a:cxn ang="T8">
                  <a:pos x="T0" y="T1"/>
                </a:cxn>
                <a:cxn ang="T9">
                  <a:pos x="T2" y="T3"/>
                </a:cxn>
                <a:cxn ang="T10">
                  <a:pos x="T4" y="T5"/>
                </a:cxn>
                <a:cxn ang="T11">
                  <a:pos x="T6" y="T7"/>
                </a:cxn>
              </a:cxnLst>
              <a:rect l="T12" t="T13" r="T14" b="T15"/>
              <a:pathLst>
                <a:path w="21600" h="21600">
                  <a:moveTo>
                    <a:pt x="21600" y="6079"/>
                  </a:moveTo>
                  <a:lnTo>
                    <a:pt x="15119" y="0"/>
                  </a:lnTo>
                  <a:lnTo>
                    <a:pt x="15119" y="4270"/>
                  </a:lnTo>
                  <a:lnTo>
                    <a:pt x="12427" y="4270"/>
                  </a:lnTo>
                  <a:cubicBezTo>
                    <a:pt x="5564" y="4270"/>
                    <a:pt x="0" y="7802"/>
                    <a:pt x="0" y="12158"/>
                  </a:cubicBezTo>
                  <a:lnTo>
                    <a:pt x="0" y="21600"/>
                  </a:lnTo>
                  <a:lnTo>
                    <a:pt x="3698" y="21600"/>
                  </a:lnTo>
                  <a:lnTo>
                    <a:pt x="3698" y="12158"/>
                  </a:lnTo>
                  <a:cubicBezTo>
                    <a:pt x="3698" y="9800"/>
                    <a:pt x="7606" y="7888"/>
                    <a:pt x="12427" y="7888"/>
                  </a:cubicBezTo>
                  <a:lnTo>
                    <a:pt x="15119" y="7888"/>
                  </a:lnTo>
                  <a:lnTo>
                    <a:pt x="15119" y="12158"/>
                  </a:lnTo>
                  <a:close/>
                </a:path>
              </a:pathLst>
            </a:custGeom>
            <a:solidFill>
              <a:srgbClr val="FFC000"/>
            </a:solidFill>
            <a:ln w="9525">
              <a:noFill/>
              <a:miter lim="800000"/>
              <a:headEnd/>
              <a:tailEnd/>
            </a:ln>
          </p:spPr>
          <p:txBody>
            <a:bodyPr vert="horz" wrap="square" lIns="91440" tIns="45720" rIns="91440" bIns="45720" numCol="1" anchor="t" anchorCtr="0" compatLnSpc="1">
              <a:prstTxWarp prst="textNoShape">
                <a:avLst/>
              </a:prstTxWarp>
            </a:bodyPr>
            <a:lstStyle/>
            <a:p>
              <a:endParaRPr lang="sv-SE"/>
            </a:p>
          </p:txBody>
        </p:sp>
        <p:grpSp>
          <p:nvGrpSpPr>
            <p:cNvPr id="1033" name="Group 9"/>
            <p:cNvGrpSpPr>
              <a:grpSpLocks/>
            </p:cNvGrpSpPr>
            <p:nvPr/>
          </p:nvGrpSpPr>
          <p:grpSpPr bwMode="auto">
            <a:xfrm>
              <a:off x="1725" y="13186"/>
              <a:ext cx="8445" cy="2607"/>
              <a:chOff x="1725" y="13186"/>
              <a:chExt cx="8445" cy="2607"/>
            </a:xfrm>
          </p:grpSpPr>
          <p:sp>
            <p:nvSpPr>
              <p:cNvPr id="1034" name="Rectangle 10"/>
              <p:cNvSpPr>
                <a:spLocks noChangeArrowheads="1"/>
              </p:cNvSpPr>
              <p:nvPr/>
            </p:nvSpPr>
            <p:spPr bwMode="auto">
              <a:xfrm>
                <a:off x="7305" y="14600"/>
                <a:ext cx="2865" cy="1193"/>
              </a:xfrm>
              <a:prstGeom prst="rect">
                <a:avLst/>
              </a:prstGeom>
              <a:solidFill>
                <a:srgbClr val="DAEEF3"/>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sv-SE" sz="1400" b="1" i="0" u="none" strike="noStrike" cap="none" normalizeH="0" baseline="0" dirty="0" smtClean="0">
                    <a:ln>
                      <a:noFill/>
                    </a:ln>
                    <a:solidFill>
                      <a:schemeClr val="tx1"/>
                    </a:solidFill>
                    <a:effectLst/>
                    <a:latin typeface="Cambria" pitchFamily="18" charset="0"/>
                    <a:cs typeface="Arial" pitchFamily="34" charset="0"/>
                  </a:rPr>
                  <a:t>Reflektion &amp; observation</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sv-SE" sz="1800" b="0" i="0" u="none" strike="noStrike" cap="none" normalizeH="0" baseline="0" dirty="0" smtClean="0">
                  <a:ln>
                    <a:noFill/>
                  </a:ln>
                  <a:solidFill>
                    <a:schemeClr val="tx1"/>
                  </a:solidFill>
                  <a:effectLst/>
                  <a:latin typeface="Arial" pitchFamily="34" charset="0"/>
                  <a:cs typeface="Arial" pitchFamily="34" charset="0"/>
                </a:endParaRPr>
              </a:p>
            </p:txBody>
          </p:sp>
          <p:grpSp>
            <p:nvGrpSpPr>
              <p:cNvPr id="1035" name="Group 11"/>
              <p:cNvGrpSpPr>
                <a:grpSpLocks/>
              </p:cNvGrpSpPr>
              <p:nvPr/>
            </p:nvGrpSpPr>
            <p:grpSpPr bwMode="auto">
              <a:xfrm>
                <a:off x="1725" y="13186"/>
                <a:ext cx="5130" cy="2607"/>
                <a:chOff x="1725" y="13186"/>
                <a:chExt cx="5130" cy="2607"/>
              </a:xfrm>
            </p:grpSpPr>
            <p:sp>
              <p:nvSpPr>
                <p:cNvPr id="1036" name="Rectangle 12"/>
                <p:cNvSpPr>
                  <a:spLocks noChangeArrowheads="1"/>
                </p:cNvSpPr>
                <p:nvPr/>
              </p:nvSpPr>
              <p:spPr bwMode="auto">
                <a:xfrm>
                  <a:off x="1725" y="14630"/>
                  <a:ext cx="2790" cy="1163"/>
                </a:xfrm>
                <a:prstGeom prst="rect">
                  <a:avLst/>
                </a:prstGeom>
                <a:solidFill>
                  <a:srgbClr val="DAEEF3"/>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sv-SE" sz="1400" b="1" i="0" u="none" strike="noStrike" cap="none" normalizeH="0" baseline="0" dirty="0" smtClean="0">
                      <a:ln>
                        <a:noFill/>
                      </a:ln>
                      <a:solidFill>
                        <a:schemeClr val="tx1"/>
                      </a:solidFill>
                      <a:effectLst/>
                      <a:latin typeface="Cambria" pitchFamily="18" charset="0"/>
                      <a:cs typeface="Arial" pitchFamily="34" charset="0"/>
                    </a:rPr>
                    <a:t>Aktivt experimenterande</a:t>
                  </a:r>
                </a:p>
              </p:txBody>
            </p:sp>
            <p:grpSp>
              <p:nvGrpSpPr>
                <p:cNvPr id="1037" name="Group 13"/>
                <p:cNvGrpSpPr>
                  <a:grpSpLocks/>
                </p:cNvGrpSpPr>
                <p:nvPr/>
              </p:nvGrpSpPr>
              <p:grpSpPr bwMode="auto">
                <a:xfrm>
                  <a:off x="2880" y="13186"/>
                  <a:ext cx="3975" cy="1442"/>
                  <a:chOff x="2880" y="13186"/>
                  <a:chExt cx="3975" cy="1442"/>
                </a:xfrm>
              </p:grpSpPr>
              <p:sp>
                <p:nvSpPr>
                  <p:cNvPr id="1038" name="Rectangle 14"/>
                  <p:cNvSpPr>
                    <a:spLocks noChangeArrowheads="1"/>
                  </p:cNvSpPr>
                  <p:nvPr/>
                </p:nvSpPr>
                <p:spPr bwMode="auto">
                  <a:xfrm>
                    <a:off x="4785" y="13186"/>
                    <a:ext cx="2070" cy="1131"/>
                  </a:xfrm>
                  <a:prstGeom prst="rect">
                    <a:avLst/>
                  </a:prstGeom>
                  <a:solidFill>
                    <a:srgbClr val="DAEEF3"/>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sv-SE" sz="1400" b="1" i="0" u="none" strike="noStrike" cap="none" normalizeH="0" baseline="0" dirty="0" smtClean="0">
                        <a:ln>
                          <a:noFill/>
                        </a:ln>
                        <a:solidFill>
                          <a:schemeClr val="tx1"/>
                        </a:solidFill>
                        <a:effectLst/>
                        <a:latin typeface="Cambria" pitchFamily="18" charset="0"/>
                        <a:cs typeface="Arial" pitchFamily="34" charset="0"/>
                      </a:rPr>
                      <a:t>Konkret upplevelse</a:t>
                    </a:r>
                  </a:p>
                  <a:p>
                    <a:pPr marL="0" marR="0" lvl="0" indent="0" algn="ctr" defTabSz="914400" rtl="0" eaLnBrk="1" fontAlgn="base" latinLnBrk="0" hangingPunct="1">
                      <a:lnSpc>
                        <a:spcPct val="100000"/>
                      </a:lnSpc>
                      <a:spcBef>
                        <a:spcPct val="0"/>
                      </a:spcBef>
                      <a:spcAft>
                        <a:spcPct val="0"/>
                      </a:spcAft>
                      <a:buClrTx/>
                      <a:buSzTx/>
                      <a:buFontTx/>
                      <a:buNone/>
                      <a:tabLst/>
                    </a:pPr>
                    <a:endParaRPr kumimoji="0" lang="sv-SE" sz="2400" b="0" i="0" u="none" strike="noStrike" cap="none" normalizeH="0" baseline="0" dirty="0" smtClean="0">
                      <a:ln>
                        <a:noFill/>
                      </a:ln>
                      <a:solidFill>
                        <a:schemeClr val="tx1"/>
                      </a:solidFill>
                      <a:effectLst/>
                      <a:latin typeface="Cambria" pitchFamily="18" charset="0"/>
                      <a:cs typeface="Arial" pitchFamily="34" charset="0"/>
                    </a:endParaRPr>
                  </a:p>
                </p:txBody>
              </p:sp>
              <p:sp>
                <p:nvSpPr>
                  <p:cNvPr id="1039" name="AutoShape 15"/>
                  <p:cNvSpPr>
                    <a:spLocks noChangeArrowheads="1"/>
                  </p:cNvSpPr>
                  <p:nvPr/>
                </p:nvSpPr>
                <p:spPr bwMode="auto">
                  <a:xfrm>
                    <a:off x="2880" y="13413"/>
                    <a:ext cx="1905" cy="1215"/>
                  </a:xfrm>
                  <a:custGeom>
                    <a:avLst/>
                    <a:gdLst>
                      <a:gd name="G0" fmla="+- 15119 0 0"/>
                      <a:gd name="G1" fmla="+- 4270 0 0"/>
                      <a:gd name="G2" fmla="+- 12158 0 4270"/>
                      <a:gd name="G3" fmla="+- G2 0 4270"/>
                      <a:gd name="G4" fmla="*/ G3 32768 32059"/>
                      <a:gd name="G5" fmla="*/ G4 1 2"/>
                      <a:gd name="G6" fmla="+- 21600 0 15119"/>
                      <a:gd name="G7" fmla="*/ G6 4270 6079"/>
                      <a:gd name="G8" fmla="+- G7 15119 0"/>
                      <a:gd name="T0" fmla="*/ 15119 w 21600"/>
                      <a:gd name="T1" fmla="*/ 0 h 21600"/>
                      <a:gd name="T2" fmla="*/ 15119 w 21600"/>
                      <a:gd name="T3" fmla="*/ 12158 h 21600"/>
                      <a:gd name="T4" fmla="*/ 1849 w 21600"/>
                      <a:gd name="T5" fmla="*/ 21600 h 21600"/>
                      <a:gd name="T6" fmla="*/ 21600 w 21600"/>
                      <a:gd name="T7" fmla="*/ 6079 h 21600"/>
                      <a:gd name="T8" fmla="*/ 17694720 60000 65536"/>
                      <a:gd name="T9" fmla="*/ 5898240 60000 65536"/>
                      <a:gd name="T10" fmla="*/ 5898240 60000 65536"/>
                      <a:gd name="T11" fmla="*/ 0 60000 65536"/>
                      <a:gd name="T12" fmla="*/ 12427 w 21600"/>
                      <a:gd name="T13" fmla="*/ G1 h 21600"/>
                      <a:gd name="T14" fmla="*/ G8 w 21600"/>
                      <a:gd name="T15" fmla="*/ G2 h 21600"/>
                    </a:gdLst>
                    <a:ahLst/>
                    <a:cxnLst>
                      <a:cxn ang="T8">
                        <a:pos x="T0" y="T1"/>
                      </a:cxn>
                      <a:cxn ang="T9">
                        <a:pos x="T2" y="T3"/>
                      </a:cxn>
                      <a:cxn ang="T10">
                        <a:pos x="T4" y="T5"/>
                      </a:cxn>
                      <a:cxn ang="T11">
                        <a:pos x="T6" y="T7"/>
                      </a:cxn>
                    </a:cxnLst>
                    <a:rect l="T12" t="T13" r="T14" b="T15"/>
                    <a:pathLst>
                      <a:path w="21600" h="21600">
                        <a:moveTo>
                          <a:pt x="21600" y="6079"/>
                        </a:moveTo>
                        <a:lnTo>
                          <a:pt x="15119" y="0"/>
                        </a:lnTo>
                        <a:lnTo>
                          <a:pt x="15119" y="4270"/>
                        </a:lnTo>
                        <a:lnTo>
                          <a:pt x="12427" y="4270"/>
                        </a:lnTo>
                        <a:cubicBezTo>
                          <a:pt x="5564" y="4270"/>
                          <a:pt x="0" y="7802"/>
                          <a:pt x="0" y="12158"/>
                        </a:cubicBezTo>
                        <a:lnTo>
                          <a:pt x="0" y="21600"/>
                        </a:lnTo>
                        <a:lnTo>
                          <a:pt x="3698" y="21600"/>
                        </a:lnTo>
                        <a:lnTo>
                          <a:pt x="3698" y="12158"/>
                        </a:lnTo>
                        <a:cubicBezTo>
                          <a:pt x="3698" y="9800"/>
                          <a:pt x="7606" y="7888"/>
                          <a:pt x="12427" y="7888"/>
                        </a:cubicBezTo>
                        <a:lnTo>
                          <a:pt x="15119" y="7888"/>
                        </a:lnTo>
                        <a:lnTo>
                          <a:pt x="15119" y="12158"/>
                        </a:lnTo>
                        <a:close/>
                      </a:path>
                    </a:pathLst>
                  </a:custGeom>
                  <a:solidFill>
                    <a:srgbClr val="FFC000"/>
                  </a:solidFill>
                  <a:ln w="9525">
                    <a:noFill/>
                    <a:miter lim="800000"/>
                    <a:headEnd/>
                    <a:tailEnd/>
                  </a:ln>
                </p:spPr>
                <p:txBody>
                  <a:bodyPr vert="horz" wrap="square" lIns="91440" tIns="45720" rIns="91440" bIns="45720" numCol="1" anchor="t" anchorCtr="0" compatLnSpc="1">
                    <a:prstTxWarp prst="textNoShape">
                      <a:avLst/>
                    </a:prstTxWarp>
                  </a:bodyPr>
                  <a:lstStyle/>
                  <a:p>
                    <a:endParaRPr lang="sv-SE"/>
                  </a:p>
                </p:txBody>
              </p:sp>
            </p:grpSp>
          </p:grpSp>
        </p:grpSp>
      </p:grpSp>
    </p:spTree>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smtClean="0"/>
              <a:t>Lärandecykel - projektmetod</a:t>
            </a:r>
            <a:endParaRPr lang="sv-SE" dirty="0"/>
          </a:p>
        </p:txBody>
      </p:sp>
      <p:sp>
        <p:nvSpPr>
          <p:cNvPr id="21" name="Content Placeholder 20"/>
          <p:cNvSpPr>
            <a:spLocks noGrp="1"/>
          </p:cNvSpPr>
          <p:nvPr>
            <p:ph idx="1"/>
          </p:nvPr>
        </p:nvSpPr>
        <p:spPr>
          <a:xfrm>
            <a:off x="4716016" y="1600200"/>
            <a:ext cx="3970784" cy="4525963"/>
          </a:xfrm>
        </p:spPr>
        <p:txBody>
          <a:bodyPr/>
          <a:lstStyle/>
          <a:p>
            <a:r>
              <a:rPr lang="sv-SE" dirty="0" smtClean="0"/>
              <a:t>Dokumentera:</a:t>
            </a:r>
          </a:p>
          <a:p>
            <a:pPr lvl="1"/>
            <a:r>
              <a:rPr lang="sv-SE" dirty="0" smtClean="0"/>
              <a:t>Allt ni producerar</a:t>
            </a:r>
          </a:p>
          <a:p>
            <a:pPr lvl="1"/>
            <a:r>
              <a:rPr lang="sv-SE" dirty="0" smtClean="0"/>
              <a:t>Reflektioner kring det ni producerar kopplat till litteratur</a:t>
            </a:r>
          </a:p>
          <a:p>
            <a:pPr lvl="1"/>
            <a:endParaRPr lang="sv-SE" dirty="0"/>
          </a:p>
          <a:p>
            <a:pPr lvl="1"/>
            <a:r>
              <a:rPr lang="sv-SE" dirty="0" smtClean="0"/>
              <a:t>Skapa PROJEKT-PORTFÖLJ</a:t>
            </a:r>
            <a:endParaRPr lang="sv-SE" dirty="0"/>
          </a:p>
        </p:txBody>
      </p:sp>
      <p:grpSp>
        <p:nvGrpSpPr>
          <p:cNvPr id="5" name="Group 4"/>
          <p:cNvGrpSpPr/>
          <p:nvPr/>
        </p:nvGrpSpPr>
        <p:grpSpPr>
          <a:xfrm>
            <a:off x="683568" y="2420888"/>
            <a:ext cx="3744416" cy="1953639"/>
            <a:chOff x="1945730" y="2534605"/>
            <a:chExt cx="5578598" cy="2910619"/>
          </a:xfrm>
        </p:grpSpPr>
        <p:sp>
          <p:nvSpPr>
            <p:cNvPr id="1028" name="Rectangle 4"/>
            <p:cNvSpPr>
              <a:spLocks noChangeArrowheads="1"/>
            </p:cNvSpPr>
            <p:nvPr/>
          </p:nvSpPr>
          <p:spPr bwMode="auto">
            <a:xfrm>
              <a:off x="4079648" y="4581128"/>
              <a:ext cx="1428456" cy="864096"/>
            </a:xfrm>
            <a:prstGeom prst="rect">
              <a:avLst/>
            </a:prstGeom>
            <a:solidFill>
              <a:srgbClr val="DAEEF3"/>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sv-SE" sz="1400" b="1" i="0" u="none" strike="noStrike" cap="none" normalizeH="0" baseline="0" dirty="0" smtClean="0">
                <a:ln>
                  <a:noFill/>
                </a:ln>
                <a:solidFill>
                  <a:schemeClr val="tx1"/>
                </a:solidFill>
                <a:effectLst/>
                <a:latin typeface="Cambria" pitchFamily="18" charset="0"/>
                <a:cs typeface="Arial" pitchFamily="34" charset="0"/>
              </a:endParaRPr>
            </a:p>
            <a:p>
              <a:pPr marL="0" marR="0" lvl="0" indent="0" algn="ctr" defTabSz="914400" rtl="0" eaLnBrk="1" fontAlgn="base" latinLnBrk="0" hangingPunct="1">
                <a:lnSpc>
                  <a:spcPct val="100000"/>
                </a:lnSpc>
                <a:spcBef>
                  <a:spcPct val="0"/>
                </a:spcBef>
                <a:spcAft>
                  <a:spcPct val="0"/>
                </a:spcAft>
                <a:buClrTx/>
                <a:buSzTx/>
                <a:buFontTx/>
                <a:buNone/>
                <a:tabLst/>
              </a:pPr>
              <a:r>
                <a:rPr kumimoji="0" lang="sv-SE" sz="1400" b="1" i="0" u="none" strike="noStrike" cap="none" normalizeH="0" baseline="0" dirty="0" smtClean="0">
                  <a:ln>
                    <a:noFill/>
                  </a:ln>
                  <a:solidFill>
                    <a:schemeClr val="tx1"/>
                  </a:solidFill>
                  <a:effectLst/>
                  <a:latin typeface="Cambria" pitchFamily="18" charset="0"/>
                  <a:cs typeface="Arial" pitchFamily="34" charset="0"/>
                </a:rPr>
                <a:t>Idé</a:t>
              </a:r>
              <a:endParaRPr kumimoji="0" lang="sv-SE" sz="2400" b="0" i="0" u="none" strike="noStrike" cap="none" normalizeH="0" baseline="0" dirty="0" smtClean="0">
                <a:ln>
                  <a:noFill/>
                </a:ln>
                <a:solidFill>
                  <a:schemeClr val="tx1"/>
                </a:solidFill>
                <a:effectLst/>
                <a:latin typeface="Cambria" pitchFamily="18" charset="0"/>
                <a:cs typeface="Arial" pitchFamily="34" charset="0"/>
              </a:endParaRPr>
            </a:p>
          </p:txBody>
        </p:sp>
        <p:sp>
          <p:nvSpPr>
            <p:cNvPr id="1029" name="AutoShape 5"/>
            <p:cNvSpPr>
              <a:spLocks noChangeArrowheads="1"/>
            </p:cNvSpPr>
            <p:nvPr/>
          </p:nvSpPr>
          <p:spPr bwMode="auto">
            <a:xfrm rot="16200000">
              <a:off x="2824432" y="3732404"/>
              <a:ext cx="805802" cy="1705294"/>
            </a:xfrm>
            <a:custGeom>
              <a:avLst/>
              <a:gdLst>
                <a:gd name="G0" fmla="+- 15119 0 0"/>
                <a:gd name="G1" fmla="+- 4270 0 0"/>
                <a:gd name="G2" fmla="+- 12158 0 4270"/>
                <a:gd name="G3" fmla="+- G2 0 4270"/>
                <a:gd name="G4" fmla="*/ G3 32768 32059"/>
                <a:gd name="G5" fmla="*/ G4 1 2"/>
                <a:gd name="G6" fmla="+- 21600 0 15119"/>
                <a:gd name="G7" fmla="*/ G6 4270 6079"/>
                <a:gd name="G8" fmla="+- G7 15119 0"/>
                <a:gd name="T0" fmla="*/ 15119 w 21600"/>
                <a:gd name="T1" fmla="*/ 0 h 21600"/>
                <a:gd name="T2" fmla="*/ 15119 w 21600"/>
                <a:gd name="T3" fmla="*/ 12158 h 21600"/>
                <a:gd name="T4" fmla="*/ 1849 w 21600"/>
                <a:gd name="T5" fmla="*/ 21600 h 21600"/>
                <a:gd name="T6" fmla="*/ 21600 w 21600"/>
                <a:gd name="T7" fmla="*/ 6079 h 21600"/>
                <a:gd name="T8" fmla="*/ 17694720 60000 65536"/>
                <a:gd name="T9" fmla="*/ 5898240 60000 65536"/>
                <a:gd name="T10" fmla="*/ 5898240 60000 65536"/>
                <a:gd name="T11" fmla="*/ 0 60000 65536"/>
                <a:gd name="T12" fmla="*/ 12427 w 21600"/>
                <a:gd name="T13" fmla="*/ G1 h 21600"/>
                <a:gd name="T14" fmla="*/ G8 w 21600"/>
                <a:gd name="T15" fmla="*/ G2 h 21600"/>
              </a:gdLst>
              <a:ahLst/>
              <a:cxnLst>
                <a:cxn ang="T8">
                  <a:pos x="T0" y="T1"/>
                </a:cxn>
                <a:cxn ang="T9">
                  <a:pos x="T2" y="T3"/>
                </a:cxn>
                <a:cxn ang="T10">
                  <a:pos x="T4" y="T5"/>
                </a:cxn>
                <a:cxn ang="T11">
                  <a:pos x="T6" y="T7"/>
                </a:cxn>
              </a:cxnLst>
              <a:rect l="T12" t="T13" r="T14" b="T15"/>
              <a:pathLst>
                <a:path w="21600" h="21600">
                  <a:moveTo>
                    <a:pt x="21600" y="6079"/>
                  </a:moveTo>
                  <a:lnTo>
                    <a:pt x="15119" y="0"/>
                  </a:lnTo>
                  <a:lnTo>
                    <a:pt x="15119" y="4270"/>
                  </a:lnTo>
                  <a:lnTo>
                    <a:pt x="12427" y="4270"/>
                  </a:lnTo>
                  <a:cubicBezTo>
                    <a:pt x="5564" y="4270"/>
                    <a:pt x="0" y="7802"/>
                    <a:pt x="0" y="12158"/>
                  </a:cubicBezTo>
                  <a:lnTo>
                    <a:pt x="0" y="21600"/>
                  </a:lnTo>
                  <a:lnTo>
                    <a:pt x="3698" y="21600"/>
                  </a:lnTo>
                  <a:lnTo>
                    <a:pt x="3698" y="12158"/>
                  </a:lnTo>
                  <a:cubicBezTo>
                    <a:pt x="3698" y="9800"/>
                    <a:pt x="7606" y="7888"/>
                    <a:pt x="12427" y="7888"/>
                  </a:cubicBezTo>
                  <a:lnTo>
                    <a:pt x="15119" y="7888"/>
                  </a:lnTo>
                  <a:lnTo>
                    <a:pt x="15119" y="12158"/>
                  </a:lnTo>
                  <a:close/>
                </a:path>
              </a:pathLst>
            </a:custGeom>
            <a:solidFill>
              <a:srgbClr val="FFC000"/>
            </a:solidFill>
            <a:ln w="9525">
              <a:noFill/>
              <a:miter lim="800000"/>
              <a:headEnd/>
              <a:tailEnd/>
            </a:ln>
          </p:spPr>
          <p:txBody>
            <a:bodyPr vert="horz" wrap="square" lIns="91440" tIns="45720" rIns="91440" bIns="45720" numCol="1" anchor="t" anchorCtr="0" compatLnSpc="1">
              <a:prstTxWarp prst="textNoShape">
                <a:avLst/>
              </a:prstTxWarp>
            </a:bodyPr>
            <a:lstStyle/>
            <a:p>
              <a:endParaRPr lang="sv-SE"/>
            </a:p>
          </p:txBody>
        </p:sp>
        <p:sp>
          <p:nvSpPr>
            <p:cNvPr id="1030" name="AutoShape 6"/>
            <p:cNvSpPr>
              <a:spLocks noChangeArrowheads="1"/>
            </p:cNvSpPr>
            <p:nvPr/>
          </p:nvSpPr>
          <p:spPr bwMode="auto">
            <a:xfrm rot="10800000">
              <a:off x="5455850" y="4182570"/>
              <a:ext cx="1206670" cy="1019843"/>
            </a:xfrm>
            <a:custGeom>
              <a:avLst/>
              <a:gdLst>
                <a:gd name="G0" fmla="+- 15119 0 0"/>
                <a:gd name="G1" fmla="+- 4270 0 0"/>
                <a:gd name="G2" fmla="+- 12158 0 4270"/>
                <a:gd name="G3" fmla="+- G2 0 4270"/>
                <a:gd name="G4" fmla="*/ G3 32768 32059"/>
                <a:gd name="G5" fmla="*/ G4 1 2"/>
                <a:gd name="G6" fmla="+- 21600 0 15119"/>
                <a:gd name="G7" fmla="*/ G6 4270 6079"/>
                <a:gd name="G8" fmla="+- G7 15119 0"/>
                <a:gd name="T0" fmla="*/ 15119 w 21600"/>
                <a:gd name="T1" fmla="*/ 0 h 21600"/>
                <a:gd name="T2" fmla="*/ 15119 w 21600"/>
                <a:gd name="T3" fmla="*/ 12158 h 21600"/>
                <a:gd name="T4" fmla="*/ 1849 w 21600"/>
                <a:gd name="T5" fmla="*/ 21600 h 21600"/>
                <a:gd name="T6" fmla="*/ 21600 w 21600"/>
                <a:gd name="T7" fmla="*/ 6079 h 21600"/>
                <a:gd name="T8" fmla="*/ 17694720 60000 65536"/>
                <a:gd name="T9" fmla="*/ 5898240 60000 65536"/>
                <a:gd name="T10" fmla="*/ 5898240 60000 65536"/>
                <a:gd name="T11" fmla="*/ 0 60000 65536"/>
                <a:gd name="T12" fmla="*/ 12427 w 21600"/>
                <a:gd name="T13" fmla="*/ G1 h 21600"/>
                <a:gd name="T14" fmla="*/ G8 w 21600"/>
                <a:gd name="T15" fmla="*/ G2 h 21600"/>
              </a:gdLst>
              <a:ahLst/>
              <a:cxnLst>
                <a:cxn ang="T8">
                  <a:pos x="T0" y="T1"/>
                </a:cxn>
                <a:cxn ang="T9">
                  <a:pos x="T2" y="T3"/>
                </a:cxn>
                <a:cxn ang="T10">
                  <a:pos x="T4" y="T5"/>
                </a:cxn>
                <a:cxn ang="T11">
                  <a:pos x="T6" y="T7"/>
                </a:cxn>
              </a:cxnLst>
              <a:rect l="T12" t="T13" r="T14" b="T15"/>
              <a:pathLst>
                <a:path w="21600" h="21600">
                  <a:moveTo>
                    <a:pt x="21600" y="6079"/>
                  </a:moveTo>
                  <a:lnTo>
                    <a:pt x="15119" y="0"/>
                  </a:lnTo>
                  <a:lnTo>
                    <a:pt x="15119" y="4270"/>
                  </a:lnTo>
                  <a:lnTo>
                    <a:pt x="12427" y="4270"/>
                  </a:lnTo>
                  <a:cubicBezTo>
                    <a:pt x="5564" y="4270"/>
                    <a:pt x="0" y="7802"/>
                    <a:pt x="0" y="12158"/>
                  </a:cubicBezTo>
                  <a:lnTo>
                    <a:pt x="0" y="21600"/>
                  </a:lnTo>
                  <a:lnTo>
                    <a:pt x="3698" y="21600"/>
                  </a:lnTo>
                  <a:lnTo>
                    <a:pt x="3698" y="12158"/>
                  </a:lnTo>
                  <a:cubicBezTo>
                    <a:pt x="3698" y="9800"/>
                    <a:pt x="7606" y="7888"/>
                    <a:pt x="12427" y="7888"/>
                  </a:cubicBezTo>
                  <a:lnTo>
                    <a:pt x="15119" y="7888"/>
                  </a:lnTo>
                  <a:lnTo>
                    <a:pt x="15119" y="12158"/>
                  </a:lnTo>
                  <a:close/>
                </a:path>
              </a:pathLst>
            </a:custGeom>
            <a:solidFill>
              <a:srgbClr val="FFC000"/>
            </a:solidFill>
            <a:ln w="9525">
              <a:noFill/>
              <a:miter lim="800000"/>
              <a:headEnd/>
              <a:tailEnd/>
            </a:ln>
          </p:spPr>
          <p:txBody>
            <a:bodyPr vert="horz" wrap="square" lIns="91440" tIns="45720" rIns="91440" bIns="45720" numCol="1" anchor="t" anchorCtr="0" compatLnSpc="1">
              <a:prstTxWarp prst="textNoShape">
                <a:avLst/>
              </a:prstTxWarp>
            </a:bodyPr>
            <a:lstStyle/>
            <a:p>
              <a:endParaRPr lang="sv-SE"/>
            </a:p>
          </p:txBody>
        </p:sp>
        <p:grpSp>
          <p:nvGrpSpPr>
            <p:cNvPr id="1031" name="Group 7"/>
            <p:cNvGrpSpPr>
              <a:grpSpLocks/>
            </p:cNvGrpSpPr>
            <p:nvPr/>
          </p:nvGrpSpPr>
          <p:grpSpPr bwMode="auto">
            <a:xfrm>
              <a:off x="1945730" y="2534605"/>
              <a:ext cx="5578598" cy="1686483"/>
              <a:chOff x="1725" y="13186"/>
              <a:chExt cx="8445" cy="2607"/>
            </a:xfrm>
          </p:grpSpPr>
          <p:sp>
            <p:nvSpPr>
              <p:cNvPr id="1032" name="AutoShape 8"/>
              <p:cNvSpPr>
                <a:spLocks noChangeArrowheads="1"/>
              </p:cNvSpPr>
              <p:nvPr/>
            </p:nvSpPr>
            <p:spPr bwMode="auto">
              <a:xfrm rot="5400000">
                <a:off x="7673" y="12837"/>
                <a:ext cx="960" cy="2565"/>
              </a:xfrm>
              <a:custGeom>
                <a:avLst/>
                <a:gdLst>
                  <a:gd name="G0" fmla="+- 15119 0 0"/>
                  <a:gd name="G1" fmla="+- 4270 0 0"/>
                  <a:gd name="G2" fmla="+- 12158 0 4270"/>
                  <a:gd name="G3" fmla="+- G2 0 4270"/>
                  <a:gd name="G4" fmla="*/ G3 32768 32059"/>
                  <a:gd name="G5" fmla="*/ G4 1 2"/>
                  <a:gd name="G6" fmla="+- 21600 0 15119"/>
                  <a:gd name="G7" fmla="*/ G6 4270 6079"/>
                  <a:gd name="G8" fmla="+- G7 15119 0"/>
                  <a:gd name="T0" fmla="*/ 15119 w 21600"/>
                  <a:gd name="T1" fmla="*/ 0 h 21600"/>
                  <a:gd name="T2" fmla="*/ 15119 w 21600"/>
                  <a:gd name="T3" fmla="*/ 12158 h 21600"/>
                  <a:gd name="T4" fmla="*/ 1849 w 21600"/>
                  <a:gd name="T5" fmla="*/ 21600 h 21600"/>
                  <a:gd name="T6" fmla="*/ 21600 w 21600"/>
                  <a:gd name="T7" fmla="*/ 6079 h 21600"/>
                  <a:gd name="T8" fmla="*/ 17694720 60000 65536"/>
                  <a:gd name="T9" fmla="*/ 5898240 60000 65536"/>
                  <a:gd name="T10" fmla="*/ 5898240 60000 65536"/>
                  <a:gd name="T11" fmla="*/ 0 60000 65536"/>
                  <a:gd name="T12" fmla="*/ 12427 w 21600"/>
                  <a:gd name="T13" fmla="*/ G1 h 21600"/>
                  <a:gd name="T14" fmla="*/ G8 w 21600"/>
                  <a:gd name="T15" fmla="*/ G2 h 21600"/>
                </a:gdLst>
                <a:ahLst/>
                <a:cxnLst>
                  <a:cxn ang="T8">
                    <a:pos x="T0" y="T1"/>
                  </a:cxn>
                  <a:cxn ang="T9">
                    <a:pos x="T2" y="T3"/>
                  </a:cxn>
                  <a:cxn ang="T10">
                    <a:pos x="T4" y="T5"/>
                  </a:cxn>
                  <a:cxn ang="T11">
                    <a:pos x="T6" y="T7"/>
                  </a:cxn>
                </a:cxnLst>
                <a:rect l="T12" t="T13" r="T14" b="T15"/>
                <a:pathLst>
                  <a:path w="21600" h="21600">
                    <a:moveTo>
                      <a:pt x="21600" y="6079"/>
                    </a:moveTo>
                    <a:lnTo>
                      <a:pt x="15119" y="0"/>
                    </a:lnTo>
                    <a:lnTo>
                      <a:pt x="15119" y="4270"/>
                    </a:lnTo>
                    <a:lnTo>
                      <a:pt x="12427" y="4270"/>
                    </a:lnTo>
                    <a:cubicBezTo>
                      <a:pt x="5564" y="4270"/>
                      <a:pt x="0" y="7802"/>
                      <a:pt x="0" y="12158"/>
                    </a:cubicBezTo>
                    <a:lnTo>
                      <a:pt x="0" y="21600"/>
                    </a:lnTo>
                    <a:lnTo>
                      <a:pt x="3698" y="21600"/>
                    </a:lnTo>
                    <a:lnTo>
                      <a:pt x="3698" y="12158"/>
                    </a:lnTo>
                    <a:cubicBezTo>
                      <a:pt x="3698" y="9800"/>
                      <a:pt x="7606" y="7888"/>
                      <a:pt x="12427" y="7888"/>
                    </a:cubicBezTo>
                    <a:lnTo>
                      <a:pt x="15119" y="7888"/>
                    </a:lnTo>
                    <a:lnTo>
                      <a:pt x="15119" y="12158"/>
                    </a:lnTo>
                    <a:close/>
                  </a:path>
                </a:pathLst>
              </a:custGeom>
              <a:solidFill>
                <a:srgbClr val="FFC000"/>
              </a:solidFill>
              <a:ln w="9525">
                <a:noFill/>
                <a:miter lim="800000"/>
                <a:headEnd/>
                <a:tailEnd/>
              </a:ln>
            </p:spPr>
            <p:txBody>
              <a:bodyPr vert="horz" wrap="square" lIns="91440" tIns="45720" rIns="91440" bIns="45720" numCol="1" anchor="t" anchorCtr="0" compatLnSpc="1">
                <a:prstTxWarp prst="textNoShape">
                  <a:avLst/>
                </a:prstTxWarp>
              </a:bodyPr>
              <a:lstStyle/>
              <a:p>
                <a:endParaRPr lang="sv-SE"/>
              </a:p>
            </p:txBody>
          </p:sp>
          <p:grpSp>
            <p:nvGrpSpPr>
              <p:cNvPr id="1033" name="Group 9"/>
              <p:cNvGrpSpPr>
                <a:grpSpLocks/>
              </p:cNvGrpSpPr>
              <p:nvPr/>
            </p:nvGrpSpPr>
            <p:grpSpPr bwMode="auto">
              <a:xfrm>
                <a:off x="1725" y="13186"/>
                <a:ext cx="8445" cy="2607"/>
                <a:chOff x="1725" y="13186"/>
                <a:chExt cx="8445" cy="2607"/>
              </a:xfrm>
            </p:grpSpPr>
            <p:sp>
              <p:nvSpPr>
                <p:cNvPr id="1034" name="Rectangle 10"/>
                <p:cNvSpPr>
                  <a:spLocks noChangeArrowheads="1"/>
                </p:cNvSpPr>
                <p:nvPr/>
              </p:nvSpPr>
              <p:spPr bwMode="auto">
                <a:xfrm>
                  <a:off x="7305" y="14600"/>
                  <a:ext cx="2865" cy="1193"/>
                </a:xfrm>
                <a:prstGeom prst="rect">
                  <a:avLst/>
                </a:prstGeom>
                <a:solidFill>
                  <a:srgbClr val="DAEEF3"/>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sv-SE" sz="1400" b="1" i="0" u="none" strike="noStrike" cap="none" normalizeH="0" baseline="0" dirty="0" smtClean="0">
                    <a:ln>
                      <a:noFill/>
                    </a:ln>
                    <a:solidFill>
                      <a:schemeClr val="tx1"/>
                    </a:solidFill>
                    <a:effectLst/>
                    <a:latin typeface="Cambria" pitchFamily="18" charset="0"/>
                    <a:cs typeface="Arial" pitchFamily="34" charset="0"/>
                  </a:endParaRPr>
                </a:p>
                <a:p>
                  <a:pPr marL="0" marR="0" lvl="0" indent="0" algn="ctr" defTabSz="914400" rtl="0" eaLnBrk="1" fontAlgn="base" latinLnBrk="0" hangingPunct="1">
                    <a:lnSpc>
                      <a:spcPct val="100000"/>
                    </a:lnSpc>
                    <a:spcBef>
                      <a:spcPct val="0"/>
                    </a:spcBef>
                    <a:spcAft>
                      <a:spcPct val="0"/>
                    </a:spcAft>
                    <a:buClrTx/>
                    <a:buSzTx/>
                    <a:buFontTx/>
                    <a:buNone/>
                    <a:tabLst/>
                  </a:pPr>
                  <a:r>
                    <a:rPr kumimoji="0" lang="sv-SE" sz="1400" b="1" i="0" u="none" strike="noStrike" cap="none" normalizeH="0" baseline="0" dirty="0" smtClean="0">
                      <a:ln>
                        <a:noFill/>
                      </a:ln>
                      <a:solidFill>
                        <a:schemeClr val="tx1"/>
                      </a:solidFill>
                      <a:effectLst/>
                      <a:latin typeface="Cambria" pitchFamily="18" charset="0"/>
                      <a:cs typeface="Arial" pitchFamily="34" charset="0"/>
                    </a:rPr>
                    <a:t>Tänka</a:t>
                  </a:r>
                  <a:endParaRPr kumimoji="0" lang="sv-SE" sz="1800" b="0" i="0" u="none" strike="noStrike" cap="none" normalizeH="0" baseline="0" dirty="0" smtClean="0">
                    <a:ln>
                      <a:noFill/>
                    </a:ln>
                    <a:solidFill>
                      <a:schemeClr val="tx1"/>
                    </a:solidFill>
                    <a:effectLst/>
                    <a:latin typeface="Arial" pitchFamily="34" charset="0"/>
                    <a:cs typeface="Arial" pitchFamily="34" charset="0"/>
                  </a:endParaRPr>
                </a:p>
              </p:txBody>
            </p:sp>
            <p:grpSp>
              <p:nvGrpSpPr>
                <p:cNvPr id="1035" name="Group 11"/>
                <p:cNvGrpSpPr>
                  <a:grpSpLocks/>
                </p:cNvGrpSpPr>
                <p:nvPr/>
              </p:nvGrpSpPr>
              <p:grpSpPr bwMode="auto">
                <a:xfrm>
                  <a:off x="1725" y="13186"/>
                  <a:ext cx="5130" cy="2607"/>
                  <a:chOff x="1725" y="13186"/>
                  <a:chExt cx="5130" cy="2607"/>
                </a:xfrm>
              </p:grpSpPr>
              <p:sp>
                <p:nvSpPr>
                  <p:cNvPr id="1036" name="Rectangle 12"/>
                  <p:cNvSpPr>
                    <a:spLocks noChangeArrowheads="1"/>
                  </p:cNvSpPr>
                  <p:nvPr/>
                </p:nvSpPr>
                <p:spPr bwMode="auto">
                  <a:xfrm>
                    <a:off x="1725" y="14630"/>
                    <a:ext cx="2790" cy="1163"/>
                  </a:xfrm>
                  <a:prstGeom prst="rect">
                    <a:avLst/>
                  </a:prstGeom>
                  <a:solidFill>
                    <a:srgbClr val="DAEEF3"/>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lvl="0" algn="ctr" fontAlgn="base">
                      <a:spcBef>
                        <a:spcPct val="0"/>
                      </a:spcBef>
                      <a:spcAft>
                        <a:spcPct val="0"/>
                      </a:spcAft>
                    </a:pPr>
                    <a:r>
                      <a:rPr lang="sv-SE" sz="1400" b="1" dirty="0" smtClean="0">
                        <a:latin typeface="Cambria" pitchFamily="18" charset="0"/>
                        <a:cs typeface="Arial" pitchFamily="34" charset="0"/>
                      </a:rPr>
                      <a:t>Göra</a:t>
                    </a:r>
                    <a:endParaRPr kumimoji="0" lang="sv-SE" sz="1400" b="1" i="0" u="none" strike="noStrike" cap="none" normalizeH="0" baseline="0" dirty="0" smtClean="0">
                      <a:ln>
                        <a:noFill/>
                      </a:ln>
                      <a:solidFill>
                        <a:schemeClr val="tx1"/>
                      </a:solidFill>
                      <a:effectLst/>
                      <a:latin typeface="Cambria" pitchFamily="18" charset="0"/>
                      <a:cs typeface="Arial" pitchFamily="34" charset="0"/>
                    </a:endParaRPr>
                  </a:p>
                  <a:p>
                    <a:pPr marL="0" marR="0" lvl="0" indent="0" algn="ctr" defTabSz="914400" rtl="0" eaLnBrk="1" fontAlgn="base" latinLnBrk="0" hangingPunct="1">
                      <a:lnSpc>
                        <a:spcPct val="100000"/>
                      </a:lnSpc>
                      <a:spcBef>
                        <a:spcPct val="0"/>
                      </a:spcBef>
                      <a:spcAft>
                        <a:spcPct val="0"/>
                      </a:spcAft>
                      <a:buClrTx/>
                      <a:buSzTx/>
                      <a:buFontTx/>
                      <a:buNone/>
                      <a:tabLst/>
                    </a:pPr>
                    <a:endParaRPr kumimoji="0" lang="sv-SE" sz="2400" b="0" i="0" u="none" strike="noStrike" cap="none" normalizeH="0" baseline="0" dirty="0" smtClean="0">
                      <a:ln>
                        <a:noFill/>
                      </a:ln>
                      <a:solidFill>
                        <a:schemeClr val="tx1"/>
                      </a:solidFill>
                      <a:effectLst/>
                      <a:latin typeface="Cambria" pitchFamily="18" charset="0"/>
                      <a:cs typeface="Arial" pitchFamily="34" charset="0"/>
                    </a:endParaRPr>
                  </a:p>
                </p:txBody>
              </p:sp>
              <p:grpSp>
                <p:nvGrpSpPr>
                  <p:cNvPr id="1037" name="Group 13"/>
                  <p:cNvGrpSpPr>
                    <a:grpSpLocks/>
                  </p:cNvGrpSpPr>
                  <p:nvPr/>
                </p:nvGrpSpPr>
                <p:grpSpPr bwMode="auto">
                  <a:xfrm>
                    <a:off x="2880" y="13186"/>
                    <a:ext cx="3975" cy="1442"/>
                    <a:chOff x="2880" y="13186"/>
                    <a:chExt cx="3975" cy="1442"/>
                  </a:xfrm>
                </p:grpSpPr>
                <p:sp>
                  <p:nvSpPr>
                    <p:cNvPr id="1038" name="Rectangle 14"/>
                    <p:cNvSpPr>
                      <a:spLocks noChangeArrowheads="1"/>
                    </p:cNvSpPr>
                    <p:nvPr/>
                  </p:nvSpPr>
                  <p:spPr bwMode="auto">
                    <a:xfrm>
                      <a:off x="4785" y="13186"/>
                      <a:ext cx="2070" cy="1131"/>
                    </a:xfrm>
                    <a:prstGeom prst="rect">
                      <a:avLst/>
                    </a:prstGeom>
                    <a:solidFill>
                      <a:srgbClr val="DAEEF3"/>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sv-SE" sz="1400" b="1" i="0" u="none" strike="noStrike" cap="none" normalizeH="0" baseline="0" dirty="0" smtClean="0">
                        <a:ln>
                          <a:noFill/>
                        </a:ln>
                        <a:solidFill>
                          <a:schemeClr val="tx1"/>
                        </a:solidFill>
                        <a:effectLst/>
                        <a:latin typeface="Cambria" pitchFamily="18" charset="0"/>
                        <a:cs typeface="Arial" pitchFamily="34" charset="0"/>
                      </a:endParaRPr>
                    </a:p>
                    <a:p>
                      <a:pPr marL="0" marR="0" lvl="0" indent="0" algn="ctr" defTabSz="914400" rtl="0" eaLnBrk="1" fontAlgn="base" latinLnBrk="0" hangingPunct="1">
                        <a:lnSpc>
                          <a:spcPct val="100000"/>
                        </a:lnSpc>
                        <a:spcBef>
                          <a:spcPct val="0"/>
                        </a:spcBef>
                        <a:spcAft>
                          <a:spcPct val="0"/>
                        </a:spcAft>
                        <a:buClrTx/>
                        <a:buSzTx/>
                        <a:buFontTx/>
                        <a:buNone/>
                        <a:tabLst/>
                      </a:pPr>
                      <a:r>
                        <a:rPr kumimoji="0" lang="sv-SE" sz="1400" b="1" i="0" u="none" strike="noStrike" cap="none" normalizeH="0" baseline="0" dirty="0" smtClean="0">
                          <a:ln>
                            <a:noFill/>
                          </a:ln>
                          <a:solidFill>
                            <a:schemeClr val="tx1"/>
                          </a:solidFill>
                          <a:effectLst/>
                          <a:latin typeface="Cambria" pitchFamily="18" charset="0"/>
                          <a:cs typeface="Arial" pitchFamily="34" charset="0"/>
                        </a:rPr>
                        <a:t>Testa</a:t>
                      </a:r>
                      <a:endParaRPr kumimoji="0" lang="sv-SE" sz="2400" b="0" i="0" u="none" strike="noStrike" cap="none" normalizeH="0" baseline="0" dirty="0" smtClean="0">
                        <a:ln>
                          <a:noFill/>
                        </a:ln>
                        <a:solidFill>
                          <a:schemeClr val="tx1"/>
                        </a:solidFill>
                        <a:effectLst/>
                        <a:latin typeface="Cambria" pitchFamily="18" charset="0"/>
                        <a:cs typeface="Arial" pitchFamily="34" charset="0"/>
                      </a:endParaRPr>
                    </a:p>
                  </p:txBody>
                </p:sp>
                <p:sp>
                  <p:nvSpPr>
                    <p:cNvPr id="1039" name="AutoShape 15"/>
                    <p:cNvSpPr>
                      <a:spLocks noChangeArrowheads="1"/>
                    </p:cNvSpPr>
                    <p:nvPr/>
                  </p:nvSpPr>
                  <p:spPr bwMode="auto">
                    <a:xfrm>
                      <a:off x="2880" y="13413"/>
                      <a:ext cx="1905" cy="1215"/>
                    </a:xfrm>
                    <a:custGeom>
                      <a:avLst/>
                      <a:gdLst>
                        <a:gd name="G0" fmla="+- 15119 0 0"/>
                        <a:gd name="G1" fmla="+- 4270 0 0"/>
                        <a:gd name="G2" fmla="+- 12158 0 4270"/>
                        <a:gd name="G3" fmla="+- G2 0 4270"/>
                        <a:gd name="G4" fmla="*/ G3 32768 32059"/>
                        <a:gd name="G5" fmla="*/ G4 1 2"/>
                        <a:gd name="G6" fmla="+- 21600 0 15119"/>
                        <a:gd name="G7" fmla="*/ G6 4270 6079"/>
                        <a:gd name="G8" fmla="+- G7 15119 0"/>
                        <a:gd name="T0" fmla="*/ 15119 w 21600"/>
                        <a:gd name="T1" fmla="*/ 0 h 21600"/>
                        <a:gd name="T2" fmla="*/ 15119 w 21600"/>
                        <a:gd name="T3" fmla="*/ 12158 h 21600"/>
                        <a:gd name="T4" fmla="*/ 1849 w 21600"/>
                        <a:gd name="T5" fmla="*/ 21600 h 21600"/>
                        <a:gd name="T6" fmla="*/ 21600 w 21600"/>
                        <a:gd name="T7" fmla="*/ 6079 h 21600"/>
                        <a:gd name="T8" fmla="*/ 17694720 60000 65536"/>
                        <a:gd name="T9" fmla="*/ 5898240 60000 65536"/>
                        <a:gd name="T10" fmla="*/ 5898240 60000 65536"/>
                        <a:gd name="T11" fmla="*/ 0 60000 65536"/>
                        <a:gd name="T12" fmla="*/ 12427 w 21600"/>
                        <a:gd name="T13" fmla="*/ G1 h 21600"/>
                        <a:gd name="T14" fmla="*/ G8 w 21600"/>
                        <a:gd name="T15" fmla="*/ G2 h 21600"/>
                      </a:gdLst>
                      <a:ahLst/>
                      <a:cxnLst>
                        <a:cxn ang="T8">
                          <a:pos x="T0" y="T1"/>
                        </a:cxn>
                        <a:cxn ang="T9">
                          <a:pos x="T2" y="T3"/>
                        </a:cxn>
                        <a:cxn ang="T10">
                          <a:pos x="T4" y="T5"/>
                        </a:cxn>
                        <a:cxn ang="T11">
                          <a:pos x="T6" y="T7"/>
                        </a:cxn>
                      </a:cxnLst>
                      <a:rect l="T12" t="T13" r="T14" b="T15"/>
                      <a:pathLst>
                        <a:path w="21600" h="21600">
                          <a:moveTo>
                            <a:pt x="21600" y="6079"/>
                          </a:moveTo>
                          <a:lnTo>
                            <a:pt x="15119" y="0"/>
                          </a:lnTo>
                          <a:lnTo>
                            <a:pt x="15119" y="4270"/>
                          </a:lnTo>
                          <a:lnTo>
                            <a:pt x="12427" y="4270"/>
                          </a:lnTo>
                          <a:cubicBezTo>
                            <a:pt x="5564" y="4270"/>
                            <a:pt x="0" y="7802"/>
                            <a:pt x="0" y="12158"/>
                          </a:cubicBezTo>
                          <a:lnTo>
                            <a:pt x="0" y="21600"/>
                          </a:lnTo>
                          <a:lnTo>
                            <a:pt x="3698" y="21600"/>
                          </a:lnTo>
                          <a:lnTo>
                            <a:pt x="3698" y="12158"/>
                          </a:lnTo>
                          <a:cubicBezTo>
                            <a:pt x="3698" y="9800"/>
                            <a:pt x="7606" y="7888"/>
                            <a:pt x="12427" y="7888"/>
                          </a:cubicBezTo>
                          <a:lnTo>
                            <a:pt x="15119" y="7888"/>
                          </a:lnTo>
                          <a:lnTo>
                            <a:pt x="15119" y="12158"/>
                          </a:lnTo>
                          <a:close/>
                        </a:path>
                      </a:pathLst>
                    </a:custGeom>
                    <a:solidFill>
                      <a:srgbClr val="FFC000"/>
                    </a:solidFill>
                    <a:ln w="9525">
                      <a:noFill/>
                      <a:miter lim="800000"/>
                      <a:headEnd/>
                      <a:tailEnd/>
                    </a:ln>
                  </p:spPr>
                  <p:txBody>
                    <a:bodyPr vert="horz" wrap="square" lIns="91440" tIns="45720" rIns="91440" bIns="45720" numCol="1" anchor="t" anchorCtr="0" compatLnSpc="1">
                      <a:prstTxWarp prst="textNoShape">
                        <a:avLst/>
                      </a:prstTxWarp>
                    </a:bodyPr>
                    <a:lstStyle/>
                    <a:p>
                      <a:endParaRPr lang="sv-SE"/>
                    </a:p>
                  </p:txBody>
                </p:sp>
              </p:grpSp>
            </p:grpSp>
          </p:grpSp>
        </p:grpSp>
      </p:grpSp>
    </p:spTree>
    <p:extLst>
      <p:ext uri="{BB962C8B-B14F-4D97-AF65-F5344CB8AC3E}">
        <p14:creationId xmlns:p14="http://schemas.microsoft.com/office/powerpoint/2010/main" val="2696725271"/>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smtClean="0"/>
              <a:t>6 projektsteg + tillbakablick</a:t>
            </a:r>
            <a:endParaRPr lang="sv-SE" dirty="0"/>
          </a:p>
        </p:txBody>
      </p:sp>
      <p:grpSp>
        <p:nvGrpSpPr>
          <p:cNvPr id="4" name="Group 3"/>
          <p:cNvGrpSpPr/>
          <p:nvPr/>
        </p:nvGrpSpPr>
        <p:grpSpPr>
          <a:xfrm>
            <a:off x="1191668" y="2420888"/>
            <a:ext cx="1762174" cy="919410"/>
            <a:chOff x="1945730" y="2534605"/>
            <a:chExt cx="5578598" cy="2910619"/>
          </a:xfrm>
        </p:grpSpPr>
        <p:sp>
          <p:nvSpPr>
            <p:cNvPr id="5" name="Rectangle 4"/>
            <p:cNvSpPr>
              <a:spLocks noChangeArrowheads="1"/>
            </p:cNvSpPr>
            <p:nvPr/>
          </p:nvSpPr>
          <p:spPr bwMode="auto">
            <a:xfrm>
              <a:off x="4079648" y="4581128"/>
              <a:ext cx="1428456" cy="864096"/>
            </a:xfrm>
            <a:prstGeom prst="rect">
              <a:avLst/>
            </a:prstGeom>
            <a:solidFill>
              <a:srgbClr val="DAEEF3"/>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sv-SE" sz="2400" b="0" i="0" u="none" strike="noStrike" cap="none" normalizeH="0" baseline="0" dirty="0" smtClean="0">
                <a:ln>
                  <a:noFill/>
                </a:ln>
                <a:solidFill>
                  <a:schemeClr val="tx1"/>
                </a:solidFill>
                <a:effectLst/>
                <a:latin typeface="Cambria" pitchFamily="18" charset="0"/>
                <a:cs typeface="Arial" pitchFamily="34" charset="0"/>
              </a:endParaRPr>
            </a:p>
          </p:txBody>
        </p:sp>
        <p:sp>
          <p:nvSpPr>
            <p:cNvPr id="6" name="AutoShape 5"/>
            <p:cNvSpPr>
              <a:spLocks noChangeArrowheads="1"/>
            </p:cNvSpPr>
            <p:nvPr/>
          </p:nvSpPr>
          <p:spPr bwMode="auto">
            <a:xfrm rot="16200000">
              <a:off x="2824432" y="3732404"/>
              <a:ext cx="805802" cy="1705294"/>
            </a:xfrm>
            <a:custGeom>
              <a:avLst/>
              <a:gdLst>
                <a:gd name="G0" fmla="+- 15119 0 0"/>
                <a:gd name="G1" fmla="+- 4270 0 0"/>
                <a:gd name="G2" fmla="+- 12158 0 4270"/>
                <a:gd name="G3" fmla="+- G2 0 4270"/>
                <a:gd name="G4" fmla="*/ G3 32768 32059"/>
                <a:gd name="G5" fmla="*/ G4 1 2"/>
                <a:gd name="G6" fmla="+- 21600 0 15119"/>
                <a:gd name="G7" fmla="*/ G6 4270 6079"/>
                <a:gd name="G8" fmla="+- G7 15119 0"/>
                <a:gd name="T0" fmla="*/ 15119 w 21600"/>
                <a:gd name="T1" fmla="*/ 0 h 21600"/>
                <a:gd name="T2" fmla="*/ 15119 w 21600"/>
                <a:gd name="T3" fmla="*/ 12158 h 21600"/>
                <a:gd name="T4" fmla="*/ 1849 w 21600"/>
                <a:gd name="T5" fmla="*/ 21600 h 21600"/>
                <a:gd name="T6" fmla="*/ 21600 w 21600"/>
                <a:gd name="T7" fmla="*/ 6079 h 21600"/>
                <a:gd name="T8" fmla="*/ 17694720 60000 65536"/>
                <a:gd name="T9" fmla="*/ 5898240 60000 65536"/>
                <a:gd name="T10" fmla="*/ 5898240 60000 65536"/>
                <a:gd name="T11" fmla="*/ 0 60000 65536"/>
                <a:gd name="T12" fmla="*/ 12427 w 21600"/>
                <a:gd name="T13" fmla="*/ G1 h 21600"/>
                <a:gd name="T14" fmla="*/ G8 w 21600"/>
                <a:gd name="T15" fmla="*/ G2 h 21600"/>
              </a:gdLst>
              <a:ahLst/>
              <a:cxnLst>
                <a:cxn ang="T8">
                  <a:pos x="T0" y="T1"/>
                </a:cxn>
                <a:cxn ang="T9">
                  <a:pos x="T2" y="T3"/>
                </a:cxn>
                <a:cxn ang="T10">
                  <a:pos x="T4" y="T5"/>
                </a:cxn>
                <a:cxn ang="T11">
                  <a:pos x="T6" y="T7"/>
                </a:cxn>
              </a:cxnLst>
              <a:rect l="T12" t="T13" r="T14" b="T15"/>
              <a:pathLst>
                <a:path w="21600" h="21600">
                  <a:moveTo>
                    <a:pt x="21600" y="6079"/>
                  </a:moveTo>
                  <a:lnTo>
                    <a:pt x="15119" y="0"/>
                  </a:lnTo>
                  <a:lnTo>
                    <a:pt x="15119" y="4270"/>
                  </a:lnTo>
                  <a:lnTo>
                    <a:pt x="12427" y="4270"/>
                  </a:lnTo>
                  <a:cubicBezTo>
                    <a:pt x="5564" y="4270"/>
                    <a:pt x="0" y="7802"/>
                    <a:pt x="0" y="12158"/>
                  </a:cubicBezTo>
                  <a:lnTo>
                    <a:pt x="0" y="21600"/>
                  </a:lnTo>
                  <a:lnTo>
                    <a:pt x="3698" y="21600"/>
                  </a:lnTo>
                  <a:lnTo>
                    <a:pt x="3698" y="12158"/>
                  </a:lnTo>
                  <a:cubicBezTo>
                    <a:pt x="3698" y="9800"/>
                    <a:pt x="7606" y="7888"/>
                    <a:pt x="12427" y="7888"/>
                  </a:cubicBezTo>
                  <a:lnTo>
                    <a:pt x="15119" y="7888"/>
                  </a:lnTo>
                  <a:lnTo>
                    <a:pt x="15119" y="12158"/>
                  </a:lnTo>
                  <a:close/>
                </a:path>
              </a:pathLst>
            </a:custGeom>
            <a:solidFill>
              <a:srgbClr val="FFC000"/>
            </a:solidFill>
            <a:ln w="9525">
              <a:noFill/>
              <a:miter lim="800000"/>
              <a:headEnd/>
              <a:tailEnd/>
            </a:ln>
          </p:spPr>
          <p:txBody>
            <a:bodyPr vert="horz" wrap="square" lIns="91440" tIns="45720" rIns="91440" bIns="45720" numCol="1" anchor="t" anchorCtr="0" compatLnSpc="1">
              <a:prstTxWarp prst="textNoShape">
                <a:avLst/>
              </a:prstTxWarp>
            </a:bodyPr>
            <a:lstStyle/>
            <a:p>
              <a:endParaRPr lang="sv-SE"/>
            </a:p>
          </p:txBody>
        </p:sp>
        <p:sp>
          <p:nvSpPr>
            <p:cNvPr id="7" name="AutoShape 6"/>
            <p:cNvSpPr>
              <a:spLocks noChangeArrowheads="1"/>
            </p:cNvSpPr>
            <p:nvPr/>
          </p:nvSpPr>
          <p:spPr bwMode="auto">
            <a:xfrm rot="10800000">
              <a:off x="5455850" y="4182570"/>
              <a:ext cx="1206670" cy="1019843"/>
            </a:xfrm>
            <a:custGeom>
              <a:avLst/>
              <a:gdLst>
                <a:gd name="G0" fmla="+- 15119 0 0"/>
                <a:gd name="G1" fmla="+- 4270 0 0"/>
                <a:gd name="G2" fmla="+- 12158 0 4270"/>
                <a:gd name="G3" fmla="+- G2 0 4270"/>
                <a:gd name="G4" fmla="*/ G3 32768 32059"/>
                <a:gd name="G5" fmla="*/ G4 1 2"/>
                <a:gd name="G6" fmla="+- 21600 0 15119"/>
                <a:gd name="G7" fmla="*/ G6 4270 6079"/>
                <a:gd name="G8" fmla="+- G7 15119 0"/>
                <a:gd name="T0" fmla="*/ 15119 w 21600"/>
                <a:gd name="T1" fmla="*/ 0 h 21600"/>
                <a:gd name="T2" fmla="*/ 15119 w 21600"/>
                <a:gd name="T3" fmla="*/ 12158 h 21600"/>
                <a:gd name="T4" fmla="*/ 1849 w 21600"/>
                <a:gd name="T5" fmla="*/ 21600 h 21600"/>
                <a:gd name="T6" fmla="*/ 21600 w 21600"/>
                <a:gd name="T7" fmla="*/ 6079 h 21600"/>
                <a:gd name="T8" fmla="*/ 17694720 60000 65536"/>
                <a:gd name="T9" fmla="*/ 5898240 60000 65536"/>
                <a:gd name="T10" fmla="*/ 5898240 60000 65536"/>
                <a:gd name="T11" fmla="*/ 0 60000 65536"/>
                <a:gd name="T12" fmla="*/ 12427 w 21600"/>
                <a:gd name="T13" fmla="*/ G1 h 21600"/>
                <a:gd name="T14" fmla="*/ G8 w 21600"/>
                <a:gd name="T15" fmla="*/ G2 h 21600"/>
              </a:gdLst>
              <a:ahLst/>
              <a:cxnLst>
                <a:cxn ang="T8">
                  <a:pos x="T0" y="T1"/>
                </a:cxn>
                <a:cxn ang="T9">
                  <a:pos x="T2" y="T3"/>
                </a:cxn>
                <a:cxn ang="T10">
                  <a:pos x="T4" y="T5"/>
                </a:cxn>
                <a:cxn ang="T11">
                  <a:pos x="T6" y="T7"/>
                </a:cxn>
              </a:cxnLst>
              <a:rect l="T12" t="T13" r="T14" b="T15"/>
              <a:pathLst>
                <a:path w="21600" h="21600">
                  <a:moveTo>
                    <a:pt x="21600" y="6079"/>
                  </a:moveTo>
                  <a:lnTo>
                    <a:pt x="15119" y="0"/>
                  </a:lnTo>
                  <a:lnTo>
                    <a:pt x="15119" y="4270"/>
                  </a:lnTo>
                  <a:lnTo>
                    <a:pt x="12427" y="4270"/>
                  </a:lnTo>
                  <a:cubicBezTo>
                    <a:pt x="5564" y="4270"/>
                    <a:pt x="0" y="7802"/>
                    <a:pt x="0" y="12158"/>
                  </a:cubicBezTo>
                  <a:lnTo>
                    <a:pt x="0" y="21600"/>
                  </a:lnTo>
                  <a:lnTo>
                    <a:pt x="3698" y="21600"/>
                  </a:lnTo>
                  <a:lnTo>
                    <a:pt x="3698" y="12158"/>
                  </a:lnTo>
                  <a:cubicBezTo>
                    <a:pt x="3698" y="9800"/>
                    <a:pt x="7606" y="7888"/>
                    <a:pt x="12427" y="7888"/>
                  </a:cubicBezTo>
                  <a:lnTo>
                    <a:pt x="15119" y="7888"/>
                  </a:lnTo>
                  <a:lnTo>
                    <a:pt x="15119" y="12158"/>
                  </a:lnTo>
                  <a:close/>
                </a:path>
              </a:pathLst>
            </a:custGeom>
            <a:solidFill>
              <a:srgbClr val="FFC000"/>
            </a:solidFill>
            <a:ln w="9525">
              <a:noFill/>
              <a:miter lim="800000"/>
              <a:headEnd/>
              <a:tailEnd/>
            </a:ln>
          </p:spPr>
          <p:txBody>
            <a:bodyPr vert="horz" wrap="square" lIns="91440" tIns="45720" rIns="91440" bIns="45720" numCol="1" anchor="t" anchorCtr="0" compatLnSpc="1">
              <a:prstTxWarp prst="textNoShape">
                <a:avLst/>
              </a:prstTxWarp>
            </a:bodyPr>
            <a:lstStyle/>
            <a:p>
              <a:endParaRPr lang="sv-SE"/>
            </a:p>
          </p:txBody>
        </p:sp>
        <p:grpSp>
          <p:nvGrpSpPr>
            <p:cNvPr id="8" name="Group 7"/>
            <p:cNvGrpSpPr>
              <a:grpSpLocks/>
            </p:cNvGrpSpPr>
            <p:nvPr/>
          </p:nvGrpSpPr>
          <p:grpSpPr bwMode="auto">
            <a:xfrm>
              <a:off x="1945730" y="2534605"/>
              <a:ext cx="5578598" cy="1686483"/>
              <a:chOff x="1725" y="13186"/>
              <a:chExt cx="8445" cy="2607"/>
            </a:xfrm>
          </p:grpSpPr>
          <p:sp>
            <p:nvSpPr>
              <p:cNvPr id="9" name="AutoShape 8"/>
              <p:cNvSpPr>
                <a:spLocks noChangeArrowheads="1"/>
              </p:cNvSpPr>
              <p:nvPr/>
            </p:nvSpPr>
            <p:spPr bwMode="auto">
              <a:xfrm rot="5400000">
                <a:off x="7673" y="12837"/>
                <a:ext cx="960" cy="2565"/>
              </a:xfrm>
              <a:custGeom>
                <a:avLst/>
                <a:gdLst>
                  <a:gd name="G0" fmla="+- 15119 0 0"/>
                  <a:gd name="G1" fmla="+- 4270 0 0"/>
                  <a:gd name="G2" fmla="+- 12158 0 4270"/>
                  <a:gd name="G3" fmla="+- G2 0 4270"/>
                  <a:gd name="G4" fmla="*/ G3 32768 32059"/>
                  <a:gd name="G5" fmla="*/ G4 1 2"/>
                  <a:gd name="G6" fmla="+- 21600 0 15119"/>
                  <a:gd name="G7" fmla="*/ G6 4270 6079"/>
                  <a:gd name="G8" fmla="+- G7 15119 0"/>
                  <a:gd name="T0" fmla="*/ 15119 w 21600"/>
                  <a:gd name="T1" fmla="*/ 0 h 21600"/>
                  <a:gd name="T2" fmla="*/ 15119 w 21600"/>
                  <a:gd name="T3" fmla="*/ 12158 h 21600"/>
                  <a:gd name="T4" fmla="*/ 1849 w 21600"/>
                  <a:gd name="T5" fmla="*/ 21600 h 21600"/>
                  <a:gd name="T6" fmla="*/ 21600 w 21600"/>
                  <a:gd name="T7" fmla="*/ 6079 h 21600"/>
                  <a:gd name="T8" fmla="*/ 17694720 60000 65536"/>
                  <a:gd name="T9" fmla="*/ 5898240 60000 65536"/>
                  <a:gd name="T10" fmla="*/ 5898240 60000 65536"/>
                  <a:gd name="T11" fmla="*/ 0 60000 65536"/>
                  <a:gd name="T12" fmla="*/ 12427 w 21600"/>
                  <a:gd name="T13" fmla="*/ G1 h 21600"/>
                  <a:gd name="T14" fmla="*/ G8 w 21600"/>
                  <a:gd name="T15" fmla="*/ G2 h 21600"/>
                </a:gdLst>
                <a:ahLst/>
                <a:cxnLst>
                  <a:cxn ang="T8">
                    <a:pos x="T0" y="T1"/>
                  </a:cxn>
                  <a:cxn ang="T9">
                    <a:pos x="T2" y="T3"/>
                  </a:cxn>
                  <a:cxn ang="T10">
                    <a:pos x="T4" y="T5"/>
                  </a:cxn>
                  <a:cxn ang="T11">
                    <a:pos x="T6" y="T7"/>
                  </a:cxn>
                </a:cxnLst>
                <a:rect l="T12" t="T13" r="T14" b="T15"/>
                <a:pathLst>
                  <a:path w="21600" h="21600">
                    <a:moveTo>
                      <a:pt x="21600" y="6079"/>
                    </a:moveTo>
                    <a:lnTo>
                      <a:pt x="15119" y="0"/>
                    </a:lnTo>
                    <a:lnTo>
                      <a:pt x="15119" y="4270"/>
                    </a:lnTo>
                    <a:lnTo>
                      <a:pt x="12427" y="4270"/>
                    </a:lnTo>
                    <a:cubicBezTo>
                      <a:pt x="5564" y="4270"/>
                      <a:pt x="0" y="7802"/>
                      <a:pt x="0" y="12158"/>
                    </a:cubicBezTo>
                    <a:lnTo>
                      <a:pt x="0" y="21600"/>
                    </a:lnTo>
                    <a:lnTo>
                      <a:pt x="3698" y="21600"/>
                    </a:lnTo>
                    <a:lnTo>
                      <a:pt x="3698" y="12158"/>
                    </a:lnTo>
                    <a:cubicBezTo>
                      <a:pt x="3698" y="9800"/>
                      <a:pt x="7606" y="7888"/>
                      <a:pt x="12427" y="7888"/>
                    </a:cubicBezTo>
                    <a:lnTo>
                      <a:pt x="15119" y="7888"/>
                    </a:lnTo>
                    <a:lnTo>
                      <a:pt x="15119" y="12158"/>
                    </a:lnTo>
                    <a:close/>
                  </a:path>
                </a:pathLst>
              </a:custGeom>
              <a:solidFill>
                <a:srgbClr val="FFC000"/>
              </a:solidFill>
              <a:ln w="9525">
                <a:noFill/>
                <a:miter lim="800000"/>
                <a:headEnd/>
                <a:tailEnd/>
              </a:ln>
            </p:spPr>
            <p:txBody>
              <a:bodyPr vert="horz" wrap="square" lIns="91440" tIns="45720" rIns="91440" bIns="45720" numCol="1" anchor="t" anchorCtr="0" compatLnSpc="1">
                <a:prstTxWarp prst="textNoShape">
                  <a:avLst/>
                </a:prstTxWarp>
              </a:bodyPr>
              <a:lstStyle/>
              <a:p>
                <a:endParaRPr lang="sv-SE"/>
              </a:p>
            </p:txBody>
          </p:sp>
          <p:grpSp>
            <p:nvGrpSpPr>
              <p:cNvPr id="10" name="Group 9"/>
              <p:cNvGrpSpPr>
                <a:grpSpLocks/>
              </p:cNvGrpSpPr>
              <p:nvPr/>
            </p:nvGrpSpPr>
            <p:grpSpPr bwMode="auto">
              <a:xfrm>
                <a:off x="1725" y="13186"/>
                <a:ext cx="8445" cy="2607"/>
                <a:chOff x="1725" y="13186"/>
                <a:chExt cx="8445" cy="2607"/>
              </a:xfrm>
            </p:grpSpPr>
            <p:sp>
              <p:nvSpPr>
                <p:cNvPr id="11" name="Rectangle 10"/>
                <p:cNvSpPr>
                  <a:spLocks noChangeArrowheads="1"/>
                </p:cNvSpPr>
                <p:nvPr/>
              </p:nvSpPr>
              <p:spPr bwMode="auto">
                <a:xfrm>
                  <a:off x="7305" y="14600"/>
                  <a:ext cx="2865" cy="1193"/>
                </a:xfrm>
                <a:prstGeom prst="rect">
                  <a:avLst/>
                </a:prstGeom>
                <a:solidFill>
                  <a:srgbClr val="DAEEF3"/>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sv-SE" sz="1800" b="0" i="0" u="none" strike="noStrike" cap="none" normalizeH="0" baseline="0" dirty="0" smtClean="0">
                    <a:ln>
                      <a:noFill/>
                    </a:ln>
                    <a:solidFill>
                      <a:schemeClr val="tx1"/>
                    </a:solidFill>
                    <a:effectLst/>
                    <a:latin typeface="Arial" pitchFamily="34" charset="0"/>
                    <a:cs typeface="Arial" pitchFamily="34" charset="0"/>
                  </a:endParaRPr>
                </a:p>
              </p:txBody>
            </p:sp>
            <p:grpSp>
              <p:nvGrpSpPr>
                <p:cNvPr id="12" name="Group 11"/>
                <p:cNvGrpSpPr>
                  <a:grpSpLocks/>
                </p:cNvGrpSpPr>
                <p:nvPr/>
              </p:nvGrpSpPr>
              <p:grpSpPr bwMode="auto">
                <a:xfrm>
                  <a:off x="1725" y="13186"/>
                  <a:ext cx="5130" cy="2607"/>
                  <a:chOff x="1725" y="13186"/>
                  <a:chExt cx="5130" cy="2607"/>
                </a:xfrm>
              </p:grpSpPr>
              <p:sp>
                <p:nvSpPr>
                  <p:cNvPr id="13" name="Rectangle 12"/>
                  <p:cNvSpPr>
                    <a:spLocks noChangeArrowheads="1"/>
                  </p:cNvSpPr>
                  <p:nvPr/>
                </p:nvSpPr>
                <p:spPr bwMode="auto">
                  <a:xfrm>
                    <a:off x="1725" y="14630"/>
                    <a:ext cx="2790" cy="1163"/>
                  </a:xfrm>
                  <a:prstGeom prst="rect">
                    <a:avLst/>
                  </a:prstGeom>
                  <a:solidFill>
                    <a:srgbClr val="DAEEF3"/>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sv-SE" sz="2400" b="0" i="0" u="none" strike="noStrike" cap="none" normalizeH="0" baseline="0" dirty="0" smtClean="0">
                      <a:ln>
                        <a:noFill/>
                      </a:ln>
                      <a:solidFill>
                        <a:schemeClr val="tx1"/>
                      </a:solidFill>
                      <a:effectLst/>
                      <a:latin typeface="Cambria" pitchFamily="18" charset="0"/>
                      <a:cs typeface="Arial" pitchFamily="34" charset="0"/>
                    </a:endParaRPr>
                  </a:p>
                </p:txBody>
              </p:sp>
              <p:grpSp>
                <p:nvGrpSpPr>
                  <p:cNvPr id="14" name="Group 13"/>
                  <p:cNvGrpSpPr>
                    <a:grpSpLocks/>
                  </p:cNvGrpSpPr>
                  <p:nvPr/>
                </p:nvGrpSpPr>
                <p:grpSpPr bwMode="auto">
                  <a:xfrm>
                    <a:off x="2880" y="13186"/>
                    <a:ext cx="3975" cy="1442"/>
                    <a:chOff x="2880" y="13186"/>
                    <a:chExt cx="3975" cy="1442"/>
                  </a:xfrm>
                </p:grpSpPr>
                <p:sp>
                  <p:nvSpPr>
                    <p:cNvPr id="15" name="Rectangle 14"/>
                    <p:cNvSpPr>
                      <a:spLocks noChangeArrowheads="1"/>
                    </p:cNvSpPr>
                    <p:nvPr/>
                  </p:nvSpPr>
                  <p:spPr bwMode="auto">
                    <a:xfrm>
                      <a:off x="4785" y="13186"/>
                      <a:ext cx="2070" cy="1131"/>
                    </a:xfrm>
                    <a:prstGeom prst="rect">
                      <a:avLst/>
                    </a:prstGeom>
                    <a:solidFill>
                      <a:srgbClr val="DAEEF3"/>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sv-SE" sz="2400" b="0" i="0" u="none" strike="noStrike" cap="none" normalizeH="0" baseline="0" dirty="0" smtClean="0">
                        <a:ln>
                          <a:noFill/>
                        </a:ln>
                        <a:solidFill>
                          <a:schemeClr val="tx1"/>
                        </a:solidFill>
                        <a:effectLst/>
                        <a:latin typeface="Cambria" pitchFamily="18" charset="0"/>
                        <a:cs typeface="Arial" pitchFamily="34" charset="0"/>
                      </a:endParaRPr>
                    </a:p>
                  </p:txBody>
                </p:sp>
                <p:sp>
                  <p:nvSpPr>
                    <p:cNvPr id="16" name="AutoShape 15"/>
                    <p:cNvSpPr>
                      <a:spLocks noChangeArrowheads="1"/>
                    </p:cNvSpPr>
                    <p:nvPr/>
                  </p:nvSpPr>
                  <p:spPr bwMode="auto">
                    <a:xfrm>
                      <a:off x="2880" y="13413"/>
                      <a:ext cx="1905" cy="1215"/>
                    </a:xfrm>
                    <a:custGeom>
                      <a:avLst/>
                      <a:gdLst>
                        <a:gd name="G0" fmla="+- 15119 0 0"/>
                        <a:gd name="G1" fmla="+- 4270 0 0"/>
                        <a:gd name="G2" fmla="+- 12158 0 4270"/>
                        <a:gd name="G3" fmla="+- G2 0 4270"/>
                        <a:gd name="G4" fmla="*/ G3 32768 32059"/>
                        <a:gd name="G5" fmla="*/ G4 1 2"/>
                        <a:gd name="G6" fmla="+- 21600 0 15119"/>
                        <a:gd name="G7" fmla="*/ G6 4270 6079"/>
                        <a:gd name="G8" fmla="+- G7 15119 0"/>
                        <a:gd name="T0" fmla="*/ 15119 w 21600"/>
                        <a:gd name="T1" fmla="*/ 0 h 21600"/>
                        <a:gd name="T2" fmla="*/ 15119 w 21600"/>
                        <a:gd name="T3" fmla="*/ 12158 h 21600"/>
                        <a:gd name="T4" fmla="*/ 1849 w 21600"/>
                        <a:gd name="T5" fmla="*/ 21600 h 21600"/>
                        <a:gd name="T6" fmla="*/ 21600 w 21600"/>
                        <a:gd name="T7" fmla="*/ 6079 h 21600"/>
                        <a:gd name="T8" fmla="*/ 17694720 60000 65536"/>
                        <a:gd name="T9" fmla="*/ 5898240 60000 65536"/>
                        <a:gd name="T10" fmla="*/ 5898240 60000 65536"/>
                        <a:gd name="T11" fmla="*/ 0 60000 65536"/>
                        <a:gd name="T12" fmla="*/ 12427 w 21600"/>
                        <a:gd name="T13" fmla="*/ G1 h 21600"/>
                        <a:gd name="T14" fmla="*/ G8 w 21600"/>
                        <a:gd name="T15" fmla="*/ G2 h 21600"/>
                      </a:gdLst>
                      <a:ahLst/>
                      <a:cxnLst>
                        <a:cxn ang="T8">
                          <a:pos x="T0" y="T1"/>
                        </a:cxn>
                        <a:cxn ang="T9">
                          <a:pos x="T2" y="T3"/>
                        </a:cxn>
                        <a:cxn ang="T10">
                          <a:pos x="T4" y="T5"/>
                        </a:cxn>
                        <a:cxn ang="T11">
                          <a:pos x="T6" y="T7"/>
                        </a:cxn>
                      </a:cxnLst>
                      <a:rect l="T12" t="T13" r="T14" b="T15"/>
                      <a:pathLst>
                        <a:path w="21600" h="21600">
                          <a:moveTo>
                            <a:pt x="21600" y="6079"/>
                          </a:moveTo>
                          <a:lnTo>
                            <a:pt x="15119" y="0"/>
                          </a:lnTo>
                          <a:lnTo>
                            <a:pt x="15119" y="4270"/>
                          </a:lnTo>
                          <a:lnTo>
                            <a:pt x="12427" y="4270"/>
                          </a:lnTo>
                          <a:cubicBezTo>
                            <a:pt x="5564" y="4270"/>
                            <a:pt x="0" y="7802"/>
                            <a:pt x="0" y="12158"/>
                          </a:cubicBezTo>
                          <a:lnTo>
                            <a:pt x="0" y="21600"/>
                          </a:lnTo>
                          <a:lnTo>
                            <a:pt x="3698" y="21600"/>
                          </a:lnTo>
                          <a:lnTo>
                            <a:pt x="3698" y="12158"/>
                          </a:lnTo>
                          <a:cubicBezTo>
                            <a:pt x="3698" y="9800"/>
                            <a:pt x="7606" y="7888"/>
                            <a:pt x="12427" y="7888"/>
                          </a:cubicBezTo>
                          <a:lnTo>
                            <a:pt x="15119" y="7888"/>
                          </a:lnTo>
                          <a:lnTo>
                            <a:pt x="15119" y="12158"/>
                          </a:lnTo>
                          <a:close/>
                        </a:path>
                      </a:pathLst>
                    </a:custGeom>
                    <a:solidFill>
                      <a:srgbClr val="FFC000"/>
                    </a:solidFill>
                    <a:ln w="9525">
                      <a:noFill/>
                      <a:miter lim="800000"/>
                      <a:headEnd/>
                      <a:tailEnd/>
                    </a:ln>
                  </p:spPr>
                  <p:txBody>
                    <a:bodyPr vert="horz" wrap="square" lIns="91440" tIns="45720" rIns="91440" bIns="45720" numCol="1" anchor="t" anchorCtr="0" compatLnSpc="1">
                      <a:prstTxWarp prst="textNoShape">
                        <a:avLst/>
                      </a:prstTxWarp>
                    </a:bodyPr>
                    <a:lstStyle/>
                    <a:p>
                      <a:endParaRPr lang="sv-SE"/>
                    </a:p>
                  </p:txBody>
                </p:sp>
              </p:grpSp>
            </p:grpSp>
          </p:grpSp>
        </p:grpSp>
      </p:grpSp>
      <p:grpSp>
        <p:nvGrpSpPr>
          <p:cNvPr id="17" name="Group 16"/>
          <p:cNvGrpSpPr/>
          <p:nvPr/>
        </p:nvGrpSpPr>
        <p:grpSpPr>
          <a:xfrm>
            <a:off x="2089746" y="1916832"/>
            <a:ext cx="1762174" cy="919410"/>
            <a:chOff x="1945730" y="2534605"/>
            <a:chExt cx="5578598" cy="2910619"/>
          </a:xfrm>
        </p:grpSpPr>
        <p:sp>
          <p:nvSpPr>
            <p:cNvPr id="18" name="Rectangle 17"/>
            <p:cNvSpPr>
              <a:spLocks noChangeArrowheads="1"/>
            </p:cNvSpPr>
            <p:nvPr/>
          </p:nvSpPr>
          <p:spPr bwMode="auto">
            <a:xfrm>
              <a:off x="4079648" y="4581128"/>
              <a:ext cx="1428456" cy="864096"/>
            </a:xfrm>
            <a:prstGeom prst="rect">
              <a:avLst/>
            </a:prstGeom>
            <a:solidFill>
              <a:srgbClr val="DAEEF3"/>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sv-SE" sz="2400" b="0" i="0" u="none" strike="noStrike" cap="none" normalizeH="0" baseline="0" dirty="0" smtClean="0">
                <a:ln>
                  <a:noFill/>
                </a:ln>
                <a:solidFill>
                  <a:schemeClr val="tx1"/>
                </a:solidFill>
                <a:effectLst/>
                <a:latin typeface="Cambria" pitchFamily="18" charset="0"/>
                <a:cs typeface="Arial" pitchFamily="34" charset="0"/>
              </a:endParaRPr>
            </a:p>
          </p:txBody>
        </p:sp>
        <p:sp>
          <p:nvSpPr>
            <p:cNvPr id="19" name="AutoShape 5"/>
            <p:cNvSpPr>
              <a:spLocks noChangeArrowheads="1"/>
            </p:cNvSpPr>
            <p:nvPr/>
          </p:nvSpPr>
          <p:spPr bwMode="auto">
            <a:xfrm rot="16200000">
              <a:off x="2824432" y="3732404"/>
              <a:ext cx="805802" cy="1705294"/>
            </a:xfrm>
            <a:custGeom>
              <a:avLst/>
              <a:gdLst>
                <a:gd name="G0" fmla="+- 15119 0 0"/>
                <a:gd name="G1" fmla="+- 4270 0 0"/>
                <a:gd name="G2" fmla="+- 12158 0 4270"/>
                <a:gd name="G3" fmla="+- G2 0 4270"/>
                <a:gd name="G4" fmla="*/ G3 32768 32059"/>
                <a:gd name="G5" fmla="*/ G4 1 2"/>
                <a:gd name="G6" fmla="+- 21600 0 15119"/>
                <a:gd name="G7" fmla="*/ G6 4270 6079"/>
                <a:gd name="G8" fmla="+- G7 15119 0"/>
                <a:gd name="T0" fmla="*/ 15119 w 21600"/>
                <a:gd name="T1" fmla="*/ 0 h 21600"/>
                <a:gd name="T2" fmla="*/ 15119 w 21600"/>
                <a:gd name="T3" fmla="*/ 12158 h 21600"/>
                <a:gd name="T4" fmla="*/ 1849 w 21600"/>
                <a:gd name="T5" fmla="*/ 21600 h 21600"/>
                <a:gd name="T6" fmla="*/ 21600 w 21600"/>
                <a:gd name="T7" fmla="*/ 6079 h 21600"/>
                <a:gd name="T8" fmla="*/ 17694720 60000 65536"/>
                <a:gd name="T9" fmla="*/ 5898240 60000 65536"/>
                <a:gd name="T10" fmla="*/ 5898240 60000 65536"/>
                <a:gd name="T11" fmla="*/ 0 60000 65536"/>
                <a:gd name="T12" fmla="*/ 12427 w 21600"/>
                <a:gd name="T13" fmla="*/ G1 h 21600"/>
                <a:gd name="T14" fmla="*/ G8 w 21600"/>
                <a:gd name="T15" fmla="*/ G2 h 21600"/>
              </a:gdLst>
              <a:ahLst/>
              <a:cxnLst>
                <a:cxn ang="T8">
                  <a:pos x="T0" y="T1"/>
                </a:cxn>
                <a:cxn ang="T9">
                  <a:pos x="T2" y="T3"/>
                </a:cxn>
                <a:cxn ang="T10">
                  <a:pos x="T4" y="T5"/>
                </a:cxn>
                <a:cxn ang="T11">
                  <a:pos x="T6" y="T7"/>
                </a:cxn>
              </a:cxnLst>
              <a:rect l="T12" t="T13" r="T14" b="T15"/>
              <a:pathLst>
                <a:path w="21600" h="21600">
                  <a:moveTo>
                    <a:pt x="21600" y="6079"/>
                  </a:moveTo>
                  <a:lnTo>
                    <a:pt x="15119" y="0"/>
                  </a:lnTo>
                  <a:lnTo>
                    <a:pt x="15119" y="4270"/>
                  </a:lnTo>
                  <a:lnTo>
                    <a:pt x="12427" y="4270"/>
                  </a:lnTo>
                  <a:cubicBezTo>
                    <a:pt x="5564" y="4270"/>
                    <a:pt x="0" y="7802"/>
                    <a:pt x="0" y="12158"/>
                  </a:cubicBezTo>
                  <a:lnTo>
                    <a:pt x="0" y="21600"/>
                  </a:lnTo>
                  <a:lnTo>
                    <a:pt x="3698" y="21600"/>
                  </a:lnTo>
                  <a:lnTo>
                    <a:pt x="3698" y="12158"/>
                  </a:lnTo>
                  <a:cubicBezTo>
                    <a:pt x="3698" y="9800"/>
                    <a:pt x="7606" y="7888"/>
                    <a:pt x="12427" y="7888"/>
                  </a:cubicBezTo>
                  <a:lnTo>
                    <a:pt x="15119" y="7888"/>
                  </a:lnTo>
                  <a:lnTo>
                    <a:pt x="15119" y="12158"/>
                  </a:lnTo>
                  <a:close/>
                </a:path>
              </a:pathLst>
            </a:custGeom>
            <a:solidFill>
              <a:srgbClr val="FFC000"/>
            </a:solidFill>
            <a:ln w="9525">
              <a:noFill/>
              <a:miter lim="800000"/>
              <a:headEnd/>
              <a:tailEnd/>
            </a:ln>
          </p:spPr>
          <p:txBody>
            <a:bodyPr vert="horz" wrap="square" lIns="91440" tIns="45720" rIns="91440" bIns="45720" numCol="1" anchor="t" anchorCtr="0" compatLnSpc="1">
              <a:prstTxWarp prst="textNoShape">
                <a:avLst/>
              </a:prstTxWarp>
            </a:bodyPr>
            <a:lstStyle/>
            <a:p>
              <a:endParaRPr lang="sv-SE"/>
            </a:p>
          </p:txBody>
        </p:sp>
        <p:sp>
          <p:nvSpPr>
            <p:cNvPr id="20" name="AutoShape 6"/>
            <p:cNvSpPr>
              <a:spLocks noChangeArrowheads="1"/>
            </p:cNvSpPr>
            <p:nvPr/>
          </p:nvSpPr>
          <p:spPr bwMode="auto">
            <a:xfrm rot="10800000">
              <a:off x="5455850" y="4182570"/>
              <a:ext cx="1206670" cy="1019843"/>
            </a:xfrm>
            <a:custGeom>
              <a:avLst/>
              <a:gdLst>
                <a:gd name="G0" fmla="+- 15119 0 0"/>
                <a:gd name="G1" fmla="+- 4270 0 0"/>
                <a:gd name="G2" fmla="+- 12158 0 4270"/>
                <a:gd name="G3" fmla="+- G2 0 4270"/>
                <a:gd name="G4" fmla="*/ G3 32768 32059"/>
                <a:gd name="G5" fmla="*/ G4 1 2"/>
                <a:gd name="G6" fmla="+- 21600 0 15119"/>
                <a:gd name="G7" fmla="*/ G6 4270 6079"/>
                <a:gd name="G8" fmla="+- G7 15119 0"/>
                <a:gd name="T0" fmla="*/ 15119 w 21600"/>
                <a:gd name="T1" fmla="*/ 0 h 21600"/>
                <a:gd name="T2" fmla="*/ 15119 w 21600"/>
                <a:gd name="T3" fmla="*/ 12158 h 21600"/>
                <a:gd name="T4" fmla="*/ 1849 w 21600"/>
                <a:gd name="T5" fmla="*/ 21600 h 21600"/>
                <a:gd name="T6" fmla="*/ 21600 w 21600"/>
                <a:gd name="T7" fmla="*/ 6079 h 21600"/>
                <a:gd name="T8" fmla="*/ 17694720 60000 65536"/>
                <a:gd name="T9" fmla="*/ 5898240 60000 65536"/>
                <a:gd name="T10" fmla="*/ 5898240 60000 65536"/>
                <a:gd name="T11" fmla="*/ 0 60000 65536"/>
                <a:gd name="T12" fmla="*/ 12427 w 21600"/>
                <a:gd name="T13" fmla="*/ G1 h 21600"/>
                <a:gd name="T14" fmla="*/ G8 w 21600"/>
                <a:gd name="T15" fmla="*/ G2 h 21600"/>
              </a:gdLst>
              <a:ahLst/>
              <a:cxnLst>
                <a:cxn ang="T8">
                  <a:pos x="T0" y="T1"/>
                </a:cxn>
                <a:cxn ang="T9">
                  <a:pos x="T2" y="T3"/>
                </a:cxn>
                <a:cxn ang="T10">
                  <a:pos x="T4" y="T5"/>
                </a:cxn>
                <a:cxn ang="T11">
                  <a:pos x="T6" y="T7"/>
                </a:cxn>
              </a:cxnLst>
              <a:rect l="T12" t="T13" r="T14" b="T15"/>
              <a:pathLst>
                <a:path w="21600" h="21600">
                  <a:moveTo>
                    <a:pt x="21600" y="6079"/>
                  </a:moveTo>
                  <a:lnTo>
                    <a:pt x="15119" y="0"/>
                  </a:lnTo>
                  <a:lnTo>
                    <a:pt x="15119" y="4270"/>
                  </a:lnTo>
                  <a:lnTo>
                    <a:pt x="12427" y="4270"/>
                  </a:lnTo>
                  <a:cubicBezTo>
                    <a:pt x="5564" y="4270"/>
                    <a:pt x="0" y="7802"/>
                    <a:pt x="0" y="12158"/>
                  </a:cubicBezTo>
                  <a:lnTo>
                    <a:pt x="0" y="21600"/>
                  </a:lnTo>
                  <a:lnTo>
                    <a:pt x="3698" y="21600"/>
                  </a:lnTo>
                  <a:lnTo>
                    <a:pt x="3698" y="12158"/>
                  </a:lnTo>
                  <a:cubicBezTo>
                    <a:pt x="3698" y="9800"/>
                    <a:pt x="7606" y="7888"/>
                    <a:pt x="12427" y="7888"/>
                  </a:cubicBezTo>
                  <a:lnTo>
                    <a:pt x="15119" y="7888"/>
                  </a:lnTo>
                  <a:lnTo>
                    <a:pt x="15119" y="12158"/>
                  </a:lnTo>
                  <a:close/>
                </a:path>
              </a:pathLst>
            </a:custGeom>
            <a:solidFill>
              <a:srgbClr val="FFC000"/>
            </a:solidFill>
            <a:ln w="9525">
              <a:noFill/>
              <a:miter lim="800000"/>
              <a:headEnd/>
              <a:tailEnd/>
            </a:ln>
          </p:spPr>
          <p:txBody>
            <a:bodyPr vert="horz" wrap="square" lIns="91440" tIns="45720" rIns="91440" bIns="45720" numCol="1" anchor="t" anchorCtr="0" compatLnSpc="1">
              <a:prstTxWarp prst="textNoShape">
                <a:avLst/>
              </a:prstTxWarp>
            </a:bodyPr>
            <a:lstStyle/>
            <a:p>
              <a:endParaRPr lang="sv-SE"/>
            </a:p>
          </p:txBody>
        </p:sp>
        <p:grpSp>
          <p:nvGrpSpPr>
            <p:cNvPr id="21" name="Group 20"/>
            <p:cNvGrpSpPr>
              <a:grpSpLocks/>
            </p:cNvGrpSpPr>
            <p:nvPr/>
          </p:nvGrpSpPr>
          <p:grpSpPr bwMode="auto">
            <a:xfrm>
              <a:off x="1945730" y="2534605"/>
              <a:ext cx="5578598" cy="1686483"/>
              <a:chOff x="1725" y="13186"/>
              <a:chExt cx="8445" cy="2607"/>
            </a:xfrm>
          </p:grpSpPr>
          <p:sp>
            <p:nvSpPr>
              <p:cNvPr id="22" name="AutoShape 8"/>
              <p:cNvSpPr>
                <a:spLocks noChangeArrowheads="1"/>
              </p:cNvSpPr>
              <p:nvPr/>
            </p:nvSpPr>
            <p:spPr bwMode="auto">
              <a:xfrm rot="5400000">
                <a:off x="7673" y="12837"/>
                <a:ext cx="960" cy="2565"/>
              </a:xfrm>
              <a:custGeom>
                <a:avLst/>
                <a:gdLst>
                  <a:gd name="G0" fmla="+- 15119 0 0"/>
                  <a:gd name="G1" fmla="+- 4270 0 0"/>
                  <a:gd name="G2" fmla="+- 12158 0 4270"/>
                  <a:gd name="G3" fmla="+- G2 0 4270"/>
                  <a:gd name="G4" fmla="*/ G3 32768 32059"/>
                  <a:gd name="G5" fmla="*/ G4 1 2"/>
                  <a:gd name="G6" fmla="+- 21600 0 15119"/>
                  <a:gd name="G7" fmla="*/ G6 4270 6079"/>
                  <a:gd name="G8" fmla="+- G7 15119 0"/>
                  <a:gd name="T0" fmla="*/ 15119 w 21600"/>
                  <a:gd name="T1" fmla="*/ 0 h 21600"/>
                  <a:gd name="T2" fmla="*/ 15119 w 21600"/>
                  <a:gd name="T3" fmla="*/ 12158 h 21600"/>
                  <a:gd name="T4" fmla="*/ 1849 w 21600"/>
                  <a:gd name="T5" fmla="*/ 21600 h 21600"/>
                  <a:gd name="T6" fmla="*/ 21600 w 21600"/>
                  <a:gd name="T7" fmla="*/ 6079 h 21600"/>
                  <a:gd name="T8" fmla="*/ 17694720 60000 65536"/>
                  <a:gd name="T9" fmla="*/ 5898240 60000 65536"/>
                  <a:gd name="T10" fmla="*/ 5898240 60000 65536"/>
                  <a:gd name="T11" fmla="*/ 0 60000 65536"/>
                  <a:gd name="T12" fmla="*/ 12427 w 21600"/>
                  <a:gd name="T13" fmla="*/ G1 h 21600"/>
                  <a:gd name="T14" fmla="*/ G8 w 21600"/>
                  <a:gd name="T15" fmla="*/ G2 h 21600"/>
                </a:gdLst>
                <a:ahLst/>
                <a:cxnLst>
                  <a:cxn ang="T8">
                    <a:pos x="T0" y="T1"/>
                  </a:cxn>
                  <a:cxn ang="T9">
                    <a:pos x="T2" y="T3"/>
                  </a:cxn>
                  <a:cxn ang="T10">
                    <a:pos x="T4" y="T5"/>
                  </a:cxn>
                  <a:cxn ang="T11">
                    <a:pos x="T6" y="T7"/>
                  </a:cxn>
                </a:cxnLst>
                <a:rect l="T12" t="T13" r="T14" b="T15"/>
                <a:pathLst>
                  <a:path w="21600" h="21600">
                    <a:moveTo>
                      <a:pt x="21600" y="6079"/>
                    </a:moveTo>
                    <a:lnTo>
                      <a:pt x="15119" y="0"/>
                    </a:lnTo>
                    <a:lnTo>
                      <a:pt x="15119" y="4270"/>
                    </a:lnTo>
                    <a:lnTo>
                      <a:pt x="12427" y="4270"/>
                    </a:lnTo>
                    <a:cubicBezTo>
                      <a:pt x="5564" y="4270"/>
                      <a:pt x="0" y="7802"/>
                      <a:pt x="0" y="12158"/>
                    </a:cubicBezTo>
                    <a:lnTo>
                      <a:pt x="0" y="21600"/>
                    </a:lnTo>
                    <a:lnTo>
                      <a:pt x="3698" y="21600"/>
                    </a:lnTo>
                    <a:lnTo>
                      <a:pt x="3698" y="12158"/>
                    </a:lnTo>
                    <a:cubicBezTo>
                      <a:pt x="3698" y="9800"/>
                      <a:pt x="7606" y="7888"/>
                      <a:pt x="12427" y="7888"/>
                    </a:cubicBezTo>
                    <a:lnTo>
                      <a:pt x="15119" y="7888"/>
                    </a:lnTo>
                    <a:lnTo>
                      <a:pt x="15119" y="12158"/>
                    </a:lnTo>
                    <a:close/>
                  </a:path>
                </a:pathLst>
              </a:custGeom>
              <a:solidFill>
                <a:srgbClr val="FFC000"/>
              </a:solidFill>
              <a:ln w="9525">
                <a:noFill/>
                <a:miter lim="800000"/>
                <a:headEnd/>
                <a:tailEnd/>
              </a:ln>
            </p:spPr>
            <p:txBody>
              <a:bodyPr vert="horz" wrap="square" lIns="91440" tIns="45720" rIns="91440" bIns="45720" numCol="1" anchor="t" anchorCtr="0" compatLnSpc="1">
                <a:prstTxWarp prst="textNoShape">
                  <a:avLst/>
                </a:prstTxWarp>
              </a:bodyPr>
              <a:lstStyle/>
              <a:p>
                <a:endParaRPr lang="sv-SE"/>
              </a:p>
            </p:txBody>
          </p:sp>
          <p:grpSp>
            <p:nvGrpSpPr>
              <p:cNvPr id="23" name="Group 22"/>
              <p:cNvGrpSpPr>
                <a:grpSpLocks/>
              </p:cNvGrpSpPr>
              <p:nvPr/>
            </p:nvGrpSpPr>
            <p:grpSpPr bwMode="auto">
              <a:xfrm>
                <a:off x="1725" y="13186"/>
                <a:ext cx="8445" cy="2607"/>
                <a:chOff x="1725" y="13186"/>
                <a:chExt cx="8445" cy="2607"/>
              </a:xfrm>
            </p:grpSpPr>
            <p:sp>
              <p:nvSpPr>
                <p:cNvPr id="24" name="Rectangle 23"/>
                <p:cNvSpPr>
                  <a:spLocks noChangeArrowheads="1"/>
                </p:cNvSpPr>
                <p:nvPr/>
              </p:nvSpPr>
              <p:spPr bwMode="auto">
                <a:xfrm>
                  <a:off x="7305" y="14600"/>
                  <a:ext cx="2865" cy="1193"/>
                </a:xfrm>
                <a:prstGeom prst="rect">
                  <a:avLst/>
                </a:prstGeom>
                <a:solidFill>
                  <a:srgbClr val="DAEEF3"/>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sv-SE" sz="1800" b="0" i="0" u="none" strike="noStrike" cap="none" normalizeH="0" baseline="0" dirty="0" smtClean="0">
                    <a:ln>
                      <a:noFill/>
                    </a:ln>
                    <a:solidFill>
                      <a:schemeClr val="tx1"/>
                    </a:solidFill>
                    <a:effectLst/>
                    <a:latin typeface="Arial" pitchFamily="34" charset="0"/>
                    <a:cs typeface="Arial" pitchFamily="34" charset="0"/>
                  </a:endParaRPr>
                </a:p>
              </p:txBody>
            </p:sp>
            <p:grpSp>
              <p:nvGrpSpPr>
                <p:cNvPr id="25" name="Group 24"/>
                <p:cNvGrpSpPr>
                  <a:grpSpLocks/>
                </p:cNvGrpSpPr>
                <p:nvPr/>
              </p:nvGrpSpPr>
              <p:grpSpPr bwMode="auto">
                <a:xfrm>
                  <a:off x="1725" y="13186"/>
                  <a:ext cx="5130" cy="2607"/>
                  <a:chOff x="1725" y="13186"/>
                  <a:chExt cx="5130" cy="2607"/>
                </a:xfrm>
              </p:grpSpPr>
              <p:sp>
                <p:nvSpPr>
                  <p:cNvPr id="26" name="Rectangle 25"/>
                  <p:cNvSpPr>
                    <a:spLocks noChangeArrowheads="1"/>
                  </p:cNvSpPr>
                  <p:nvPr/>
                </p:nvSpPr>
                <p:spPr bwMode="auto">
                  <a:xfrm>
                    <a:off x="1725" y="14630"/>
                    <a:ext cx="2790" cy="1163"/>
                  </a:xfrm>
                  <a:prstGeom prst="rect">
                    <a:avLst/>
                  </a:prstGeom>
                  <a:solidFill>
                    <a:srgbClr val="DAEEF3"/>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sv-SE" sz="2400" b="0" i="0" u="none" strike="noStrike" cap="none" normalizeH="0" baseline="0" dirty="0" smtClean="0">
                      <a:ln>
                        <a:noFill/>
                      </a:ln>
                      <a:solidFill>
                        <a:schemeClr val="tx1"/>
                      </a:solidFill>
                      <a:effectLst/>
                      <a:latin typeface="Cambria" pitchFamily="18" charset="0"/>
                      <a:cs typeface="Arial" pitchFamily="34" charset="0"/>
                    </a:endParaRPr>
                  </a:p>
                </p:txBody>
              </p:sp>
              <p:grpSp>
                <p:nvGrpSpPr>
                  <p:cNvPr id="27" name="Group 26"/>
                  <p:cNvGrpSpPr>
                    <a:grpSpLocks/>
                  </p:cNvGrpSpPr>
                  <p:nvPr/>
                </p:nvGrpSpPr>
                <p:grpSpPr bwMode="auto">
                  <a:xfrm>
                    <a:off x="2880" y="13186"/>
                    <a:ext cx="3975" cy="1442"/>
                    <a:chOff x="2880" y="13186"/>
                    <a:chExt cx="3975" cy="1442"/>
                  </a:xfrm>
                </p:grpSpPr>
                <p:sp>
                  <p:nvSpPr>
                    <p:cNvPr id="28" name="Rectangle 27"/>
                    <p:cNvSpPr>
                      <a:spLocks noChangeArrowheads="1"/>
                    </p:cNvSpPr>
                    <p:nvPr/>
                  </p:nvSpPr>
                  <p:spPr bwMode="auto">
                    <a:xfrm>
                      <a:off x="4785" y="13186"/>
                      <a:ext cx="2070" cy="1131"/>
                    </a:xfrm>
                    <a:prstGeom prst="rect">
                      <a:avLst/>
                    </a:prstGeom>
                    <a:solidFill>
                      <a:srgbClr val="DAEEF3"/>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sv-SE" sz="2400" b="0" i="0" u="none" strike="noStrike" cap="none" normalizeH="0" baseline="0" dirty="0" smtClean="0">
                        <a:ln>
                          <a:noFill/>
                        </a:ln>
                        <a:solidFill>
                          <a:schemeClr val="tx1"/>
                        </a:solidFill>
                        <a:effectLst/>
                        <a:latin typeface="Cambria" pitchFamily="18" charset="0"/>
                        <a:cs typeface="Arial" pitchFamily="34" charset="0"/>
                      </a:endParaRPr>
                    </a:p>
                  </p:txBody>
                </p:sp>
                <p:sp>
                  <p:nvSpPr>
                    <p:cNvPr id="29" name="AutoShape 15"/>
                    <p:cNvSpPr>
                      <a:spLocks noChangeArrowheads="1"/>
                    </p:cNvSpPr>
                    <p:nvPr/>
                  </p:nvSpPr>
                  <p:spPr bwMode="auto">
                    <a:xfrm>
                      <a:off x="2880" y="13413"/>
                      <a:ext cx="1905" cy="1215"/>
                    </a:xfrm>
                    <a:custGeom>
                      <a:avLst/>
                      <a:gdLst>
                        <a:gd name="G0" fmla="+- 15119 0 0"/>
                        <a:gd name="G1" fmla="+- 4270 0 0"/>
                        <a:gd name="G2" fmla="+- 12158 0 4270"/>
                        <a:gd name="G3" fmla="+- G2 0 4270"/>
                        <a:gd name="G4" fmla="*/ G3 32768 32059"/>
                        <a:gd name="G5" fmla="*/ G4 1 2"/>
                        <a:gd name="G6" fmla="+- 21600 0 15119"/>
                        <a:gd name="G7" fmla="*/ G6 4270 6079"/>
                        <a:gd name="G8" fmla="+- G7 15119 0"/>
                        <a:gd name="T0" fmla="*/ 15119 w 21600"/>
                        <a:gd name="T1" fmla="*/ 0 h 21600"/>
                        <a:gd name="T2" fmla="*/ 15119 w 21600"/>
                        <a:gd name="T3" fmla="*/ 12158 h 21600"/>
                        <a:gd name="T4" fmla="*/ 1849 w 21600"/>
                        <a:gd name="T5" fmla="*/ 21600 h 21600"/>
                        <a:gd name="T6" fmla="*/ 21600 w 21600"/>
                        <a:gd name="T7" fmla="*/ 6079 h 21600"/>
                        <a:gd name="T8" fmla="*/ 17694720 60000 65536"/>
                        <a:gd name="T9" fmla="*/ 5898240 60000 65536"/>
                        <a:gd name="T10" fmla="*/ 5898240 60000 65536"/>
                        <a:gd name="T11" fmla="*/ 0 60000 65536"/>
                        <a:gd name="T12" fmla="*/ 12427 w 21600"/>
                        <a:gd name="T13" fmla="*/ G1 h 21600"/>
                        <a:gd name="T14" fmla="*/ G8 w 21600"/>
                        <a:gd name="T15" fmla="*/ G2 h 21600"/>
                      </a:gdLst>
                      <a:ahLst/>
                      <a:cxnLst>
                        <a:cxn ang="T8">
                          <a:pos x="T0" y="T1"/>
                        </a:cxn>
                        <a:cxn ang="T9">
                          <a:pos x="T2" y="T3"/>
                        </a:cxn>
                        <a:cxn ang="T10">
                          <a:pos x="T4" y="T5"/>
                        </a:cxn>
                        <a:cxn ang="T11">
                          <a:pos x="T6" y="T7"/>
                        </a:cxn>
                      </a:cxnLst>
                      <a:rect l="T12" t="T13" r="T14" b="T15"/>
                      <a:pathLst>
                        <a:path w="21600" h="21600">
                          <a:moveTo>
                            <a:pt x="21600" y="6079"/>
                          </a:moveTo>
                          <a:lnTo>
                            <a:pt x="15119" y="0"/>
                          </a:lnTo>
                          <a:lnTo>
                            <a:pt x="15119" y="4270"/>
                          </a:lnTo>
                          <a:lnTo>
                            <a:pt x="12427" y="4270"/>
                          </a:lnTo>
                          <a:cubicBezTo>
                            <a:pt x="5564" y="4270"/>
                            <a:pt x="0" y="7802"/>
                            <a:pt x="0" y="12158"/>
                          </a:cubicBezTo>
                          <a:lnTo>
                            <a:pt x="0" y="21600"/>
                          </a:lnTo>
                          <a:lnTo>
                            <a:pt x="3698" y="21600"/>
                          </a:lnTo>
                          <a:lnTo>
                            <a:pt x="3698" y="12158"/>
                          </a:lnTo>
                          <a:cubicBezTo>
                            <a:pt x="3698" y="9800"/>
                            <a:pt x="7606" y="7888"/>
                            <a:pt x="12427" y="7888"/>
                          </a:cubicBezTo>
                          <a:lnTo>
                            <a:pt x="15119" y="7888"/>
                          </a:lnTo>
                          <a:lnTo>
                            <a:pt x="15119" y="12158"/>
                          </a:lnTo>
                          <a:close/>
                        </a:path>
                      </a:pathLst>
                    </a:custGeom>
                    <a:solidFill>
                      <a:srgbClr val="FFC000"/>
                    </a:solidFill>
                    <a:ln w="9525">
                      <a:noFill/>
                      <a:miter lim="800000"/>
                      <a:headEnd/>
                      <a:tailEnd/>
                    </a:ln>
                  </p:spPr>
                  <p:txBody>
                    <a:bodyPr vert="horz" wrap="square" lIns="91440" tIns="45720" rIns="91440" bIns="45720" numCol="1" anchor="t" anchorCtr="0" compatLnSpc="1">
                      <a:prstTxWarp prst="textNoShape">
                        <a:avLst/>
                      </a:prstTxWarp>
                    </a:bodyPr>
                    <a:lstStyle/>
                    <a:p>
                      <a:endParaRPr lang="sv-SE"/>
                    </a:p>
                  </p:txBody>
                </p:sp>
              </p:grpSp>
            </p:grpSp>
          </p:grpSp>
        </p:grpSp>
      </p:grpSp>
      <p:grpSp>
        <p:nvGrpSpPr>
          <p:cNvPr id="30" name="Group 29"/>
          <p:cNvGrpSpPr/>
          <p:nvPr/>
        </p:nvGrpSpPr>
        <p:grpSpPr>
          <a:xfrm>
            <a:off x="3169866" y="1988840"/>
            <a:ext cx="1762174" cy="919410"/>
            <a:chOff x="1945730" y="2534605"/>
            <a:chExt cx="5578598" cy="2910619"/>
          </a:xfrm>
        </p:grpSpPr>
        <p:sp>
          <p:nvSpPr>
            <p:cNvPr id="31" name="Rectangle 30"/>
            <p:cNvSpPr>
              <a:spLocks noChangeArrowheads="1"/>
            </p:cNvSpPr>
            <p:nvPr/>
          </p:nvSpPr>
          <p:spPr bwMode="auto">
            <a:xfrm>
              <a:off x="4079648" y="4581128"/>
              <a:ext cx="1428456" cy="864096"/>
            </a:xfrm>
            <a:prstGeom prst="rect">
              <a:avLst/>
            </a:prstGeom>
            <a:solidFill>
              <a:srgbClr val="DAEEF3"/>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sv-SE" sz="2400" b="0" i="0" u="none" strike="noStrike" cap="none" normalizeH="0" baseline="0" dirty="0" smtClean="0">
                <a:ln>
                  <a:noFill/>
                </a:ln>
                <a:solidFill>
                  <a:schemeClr val="tx1"/>
                </a:solidFill>
                <a:effectLst/>
                <a:latin typeface="Cambria" pitchFamily="18" charset="0"/>
                <a:cs typeface="Arial" pitchFamily="34" charset="0"/>
              </a:endParaRPr>
            </a:p>
          </p:txBody>
        </p:sp>
        <p:sp>
          <p:nvSpPr>
            <p:cNvPr id="32" name="AutoShape 5"/>
            <p:cNvSpPr>
              <a:spLocks noChangeArrowheads="1"/>
            </p:cNvSpPr>
            <p:nvPr/>
          </p:nvSpPr>
          <p:spPr bwMode="auto">
            <a:xfrm rot="16200000">
              <a:off x="2824432" y="3732404"/>
              <a:ext cx="805802" cy="1705294"/>
            </a:xfrm>
            <a:custGeom>
              <a:avLst/>
              <a:gdLst>
                <a:gd name="G0" fmla="+- 15119 0 0"/>
                <a:gd name="G1" fmla="+- 4270 0 0"/>
                <a:gd name="G2" fmla="+- 12158 0 4270"/>
                <a:gd name="G3" fmla="+- G2 0 4270"/>
                <a:gd name="G4" fmla="*/ G3 32768 32059"/>
                <a:gd name="G5" fmla="*/ G4 1 2"/>
                <a:gd name="G6" fmla="+- 21600 0 15119"/>
                <a:gd name="G7" fmla="*/ G6 4270 6079"/>
                <a:gd name="G8" fmla="+- G7 15119 0"/>
                <a:gd name="T0" fmla="*/ 15119 w 21600"/>
                <a:gd name="T1" fmla="*/ 0 h 21600"/>
                <a:gd name="T2" fmla="*/ 15119 w 21600"/>
                <a:gd name="T3" fmla="*/ 12158 h 21600"/>
                <a:gd name="T4" fmla="*/ 1849 w 21600"/>
                <a:gd name="T5" fmla="*/ 21600 h 21600"/>
                <a:gd name="T6" fmla="*/ 21600 w 21600"/>
                <a:gd name="T7" fmla="*/ 6079 h 21600"/>
                <a:gd name="T8" fmla="*/ 17694720 60000 65536"/>
                <a:gd name="T9" fmla="*/ 5898240 60000 65536"/>
                <a:gd name="T10" fmla="*/ 5898240 60000 65536"/>
                <a:gd name="T11" fmla="*/ 0 60000 65536"/>
                <a:gd name="T12" fmla="*/ 12427 w 21600"/>
                <a:gd name="T13" fmla="*/ G1 h 21600"/>
                <a:gd name="T14" fmla="*/ G8 w 21600"/>
                <a:gd name="T15" fmla="*/ G2 h 21600"/>
              </a:gdLst>
              <a:ahLst/>
              <a:cxnLst>
                <a:cxn ang="T8">
                  <a:pos x="T0" y="T1"/>
                </a:cxn>
                <a:cxn ang="T9">
                  <a:pos x="T2" y="T3"/>
                </a:cxn>
                <a:cxn ang="T10">
                  <a:pos x="T4" y="T5"/>
                </a:cxn>
                <a:cxn ang="T11">
                  <a:pos x="T6" y="T7"/>
                </a:cxn>
              </a:cxnLst>
              <a:rect l="T12" t="T13" r="T14" b="T15"/>
              <a:pathLst>
                <a:path w="21600" h="21600">
                  <a:moveTo>
                    <a:pt x="21600" y="6079"/>
                  </a:moveTo>
                  <a:lnTo>
                    <a:pt x="15119" y="0"/>
                  </a:lnTo>
                  <a:lnTo>
                    <a:pt x="15119" y="4270"/>
                  </a:lnTo>
                  <a:lnTo>
                    <a:pt x="12427" y="4270"/>
                  </a:lnTo>
                  <a:cubicBezTo>
                    <a:pt x="5564" y="4270"/>
                    <a:pt x="0" y="7802"/>
                    <a:pt x="0" y="12158"/>
                  </a:cubicBezTo>
                  <a:lnTo>
                    <a:pt x="0" y="21600"/>
                  </a:lnTo>
                  <a:lnTo>
                    <a:pt x="3698" y="21600"/>
                  </a:lnTo>
                  <a:lnTo>
                    <a:pt x="3698" y="12158"/>
                  </a:lnTo>
                  <a:cubicBezTo>
                    <a:pt x="3698" y="9800"/>
                    <a:pt x="7606" y="7888"/>
                    <a:pt x="12427" y="7888"/>
                  </a:cubicBezTo>
                  <a:lnTo>
                    <a:pt x="15119" y="7888"/>
                  </a:lnTo>
                  <a:lnTo>
                    <a:pt x="15119" y="12158"/>
                  </a:lnTo>
                  <a:close/>
                </a:path>
              </a:pathLst>
            </a:custGeom>
            <a:solidFill>
              <a:srgbClr val="FFC000"/>
            </a:solidFill>
            <a:ln w="9525">
              <a:noFill/>
              <a:miter lim="800000"/>
              <a:headEnd/>
              <a:tailEnd/>
            </a:ln>
          </p:spPr>
          <p:txBody>
            <a:bodyPr vert="horz" wrap="square" lIns="91440" tIns="45720" rIns="91440" bIns="45720" numCol="1" anchor="t" anchorCtr="0" compatLnSpc="1">
              <a:prstTxWarp prst="textNoShape">
                <a:avLst/>
              </a:prstTxWarp>
            </a:bodyPr>
            <a:lstStyle/>
            <a:p>
              <a:endParaRPr lang="sv-SE"/>
            </a:p>
          </p:txBody>
        </p:sp>
        <p:sp>
          <p:nvSpPr>
            <p:cNvPr id="33" name="AutoShape 6"/>
            <p:cNvSpPr>
              <a:spLocks noChangeArrowheads="1"/>
            </p:cNvSpPr>
            <p:nvPr/>
          </p:nvSpPr>
          <p:spPr bwMode="auto">
            <a:xfrm rot="10800000">
              <a:off x="5455850" y="4182570"/>
              <a:ext cx="1206670" cy="1019843"/>
            </a:xfrm>
            <a:custGeom>
              <a:avLst/>
              <a:gdLst>
                <a:gd name="G0" fmla="+- 15119 0 0"/>
                <a:gd name="G1" fmla="+- 4270 0 0"/>
                <a:gd name="G2" fmla="+- 12158 0 4270"/>
                <a:gd name="G3" fmla="+- G2 0 4270"/>
                <a:gd name="G4" fmla="*/ G3 32768 32059"/>
                <a:gd name="G5" fmla="*/ G4 1 2"/>
                <a:gd name="G6" fmla="+- 21600 0 15119"/>
                <a:gd name="G7" fmla="*/ G6 4270 6079"/>
                <a:gd name="G8" fmla="+- G7 15119 0"/>
                <a:gd name="T0" fmla="*/ 15119 w 21600"/>
                <a:gd name="T1" fmla="*/ 0 h 21600"/>
                <a:gd name="T2" fmla="*/ 15119 w 21600"/>
                <a:gd name="T3" fmla="*/ 12158 h 21600"/>
                <a:gd name="T4" fmla="*/ 1849 w 21600"/>
                <a:gd name="T5" fmla="*/ 21600 h 21600"/>
                <a:gd name="T6" fmla="*/ 21600 w 21600"/>
                <a:gd name="T7" fmla="*/ 6079 h 21600"/>
                <a:gd name="T8" fmla="*/ 17694720 60000 65536"/>
                <a:gd name="T9" fmla="*/ 5898240 60000 65536"/>
                <a:gd name="T10" fmla="*/ 5898240 60000 65536"/>
                <a:gd name="T11" fmla="*/ 0 60000 65536"/>
                <a:gd name="T12" fmla="*/ 12427 w 21600"/>
                <a:gd name="T13" fmla="*/ G1 h 21600"/>
                <a:gd name="T14" fmla="*/ G8 w 21600"/>
                <a:gd name="T15" fmla="*/ G2 h 21600"/>
              </a:gdLst>
              <a:ahLst/>
              <a:cxnLst>
                <a:cxn ang="T8">
                  <a:pos x="T0" y="T1"/>
                </a:cxn>
                <a:cxn ang="T9">
                  <a:pos x="T2" y="T3"/>
                </a:cxn>
                <a:cxn ang="T10">
                  <a:pos x="T4" y="T5"/>
                </a:cxn>
                <a:cxn ang="T11">
                  <a:pos x="T6" y="T7"/>
                </a:cxn>
              </a:cxnLst>
              <a:rect l="T12" t="T13" r="T14" b="T15"/>
              <a:pathLst>
                <a:path w="21600" h="21600">
                  <a:moveTo>
                    <a:pt x="21600" y="6079"/>
                  </a:moveTo>
                  <a:lnTo>
                    <a:pt x="15119" y="0"/>
                  </a:lnTo>
                  <a:lnTo>
                    <a:pt x="15119" y="4270"/>
                  </a:lnTo>
                  <a:lnTo>
                    <a:pt x="12427" y="4270"/>
                  </a:lnTo>
                  <a:cubicBezTo>
                    <a:pt x="5564" y="4270"/>
                    <a:pt x="0" y="7802"/>
                    <a:pt x="0" y="12158"/>
                  </a:cubicBezTo>
                  <a:lnTo>
                    <a:pt x="0" y="21600"/>
                  </a:lnTo>
                  <a:lnTo>
                    <a:pt x="3698" y="21600"/>
                  </a:lnTo>
                  <a:lnTo>
                    <a:pt x="3698" y="12158"/>
                  </a:lnTo>
                  <a:cubicBezTo>
                    <a:pt x="3698" y="9800"/>
                    <a:pt x="7606" y="7888"/>
                    <a:pt x="12427" y="7888"/>
                  </a:cubicBezTo>
                  <a:lnTo>
                    <a:pt x="15119" y="7888"/>
                  </a:lnTo>
                  <a:lnTo>
                    <a:pt x="15119" y="12158"/>
                  </a:lnTo>
                  <a:close/>
                </a:path>
              </a:pathLst>
            </a:custGeom>
            <a:solidFill>
              <a:srgbClr val="FFC000"/>
            </a:solidFill>
            <a:ln w="9525">
              <a:noFill/>
              <a:miter lim="800000"/>
              <a:headEnd/>
              <a:tailEnd/>
            </a:ln>
          </p:spPr>
          <p:txBody>
            <a:bodyPr vert="horz" wrap="square" lIns="91440" tIns="45720" rIns="91440" bIns="45720" numCol="1" anchor="t" anchorCtr="0" compatLnSpc="1">
              <a:prstTxWarp prst="textNoShape">
                <a:avLst/>
              </a:prstTxWarp>
            </a:bodyPr>
            <a:lstStyle/>
            <a:p>
              <a:endParaRPr lang="sv-SE"/>
            </a:p>
          </p:txBody>
        </p:sp>
        <p:grpSp>
          <p:nvGrpSpPr>
            <p:cNvPr id="34" name="Group 33"/>
            <p:cNvGrpSpPr>
              <a:grpSpLocks/>
            </p:cNvGrpSpPr>
            <p:nvPr/>
          </p:nvGrpSpPr>
          <p:grpSpPr bwMode="auto">
            <a:xfrm>
              <a:off x="1945730" y="2534605"/>
              <a:ext cx="5578598" cy="1686483"/>
              <a:chOff x="1725" y="13186"/>
              <a:chExt cx="8445" cy="2607"/>
            </a:xfrm>
          </p:grpSpPr>
          <p:sp>
            <p:nvSpPr>
              <p:cNvPr id="35" name="AutoShape 8"/>
              <p:cNvSpPr>
                <a:spLocks noChangeArrowheads="1"/>
              </p:cNvSpPr>
              <p:nvPr/>
            </p:nvSpPr>
            <p:spPr bwMode="auto">
              <a:xfrm rot="5400000">
                <a:off x="7673" y="12837"/>
                <a:ext cx="960" cy="2565"/>
              </a:xfrm>
              <a:custGeom>
                <a:avLst/>
                <a:gdLst>
                  <a:gd name="G0" fmla="+- 15119 0 0"/>
                  <a:gd name="G1" fmla="+- 4270 0 0"/>
                  <a:gd name="G2" fmla="+- 12158 0 4270"/>
                  <a:gd name="G3" fmla="+- G2 0 4270"/>
                  <a:gd name="G4" fmla="*/ G3 32768 32059"/>
                  <a:gd name="G5" fmla="*/ G4 1 2"/>
                  <a:gd name="G6" fmla="+- 21600 0 15119"/>
                  <a:gd name="G7" fmla="*/ G6 4270 6079"/>
                  <a:gd name="G8" fmla="+- G7 15119 0"/>
                  <a:gd name="T0" fmla="*/ 15119 w 21600"/>
                  <a:gd name="T1" fmla="*/ 0 h 21600"/>
                  <a:gd name="T2" fmla="*/ 15119 w 21600"/>
                  <a:gd name="T3" fmla="*/ 12158 h 21600"/>
                  <a:gd name="T4" fmla="*/ 1849 w 21600"/>
                  <a:gd name="T5" fmla="*/ 21600 h 21600"/>
                  <a:gd name="T6" fmla="*/ 21600 w 21600"/>
                  <a:gd name="T7" fmla="*/ 6079 h 21600"/>
                  <a:gd name="T8" fmla="*/ 17694720 60000 65536"/>
                  <a:gd name="T9" fmla="*/ 5898240 60000 65536"/>
                  <a:gd name="T10" fmla="*/ 5898240 60000 65536"/>
                  <a:gd name="T11" fmla="*/ 0 60000 65536"/>
                  <a:gd name="T12" fmla="*/ 12427 w 21600"/>
                  <a:gd name="T13" fmla="*/ G1 h 21600"/>
                  <a:gd name="T14" fmla="*/ G8 w 21600"/>
                  <a:gd name="T15" fmla="*/ G2 h 21600"/>
                </a:gdLst>
                <a:ahLst/>
                <a:cxnLst>
                  <a:cxn ang="T8">
                    <a:pos x="T0" y="T1"/>
                  </a:cxn>
                  <a:cxn ang="T9">
                    <a:pos x="T2" y="T3"/>
                  </a:cxn>
                  <a:cxn ang="T10">
                    <a:pos x="T4" y="T5"/>
                  </a:cxn>
                  <a:cxn ang="T11">
                    <a:pos x="T6" y="T7"/>
                  </a:cxn>
                </a:cxnLst>
                <a:rect l="T12" t="T13" r="T14" b="T15"/>
                <a:pathLst>
                  <a:path w="21600" h="21600">
                    <a:moveTo>
                      <a:pt x="21600" y="6079"/>
                    </a:moveTo>
                    <a:lnTo>
                      <a:pt x="15119" y="0"/>
                    </a:lnTo>
                    <a:lnTo>
                      <a:pt x="15119" y="4270"/>
                    </a:lnTo>
                    <a:lnTo>
                      <a:pt x="12427" y="4270"/>
                    </a:lnTo>
                    <a:cubicBezTo>
                      <a:pt x="5564" y="4270"/>
                      <a:pt x="0" y="7802"/>
                      <a:pt x="0" y="12158"/>
                    </a:cubicBezTo>
                    <a:lnTo>
                      <a:pt x="0" y="21600"/>
                    </a:lnTo>
                    <a:lnTo>
                      <a:pt x="3698" y="21600"/>
                    </a:lnTo>
                    <a:lnTo>
                      <a:pt x="3698" y="12158"/>
                    </a:lnTo>
                    <a:cubicBezTo>
                      <a:pt x="3698" y="9800"/>
                      <a:pt x="7606" y="7888"/>
                      <a:pt x="12427" y="7888"/>
                    </a:cubicBezTo>
                    <a:lnTo>
                      <a:pt x="15119" y="7888"/>
                    </a:lnTo>
                    <a:lnTo>
                      <a:pt x="15119" y="12158"/>
                    </a:lnTo>
                    <a:close/>
                  </a:path>
                </a:pathLst>
              </a:custGeom>
              <a:solidFill>
                <a:srgbClr val="FFC000"/>
              </a:solidFill>
              <a:ln w="9525">
                <a:noFill/>
                <a:miter lim="800000"/>
                <a:headEnd/>
                <a:tailEnd/>
              </a:ln>
            </p:spPr>
            <p:txBody>
              <a:bodyPr vert="horz" wrap="square" lIns="91440" tIns="45720" rIns="91440" bIns="45720" numCol="1" anchor="t" anchorCtr="0" compatLnSpc="1">
                <a:prstTxWarp prst="textNoShape">
                  <a:avLst/>
                </a:prstTxWarp>
              </a:bodyPr>
              <a:lstStyle/>
              <a:p>
                <a:endParaRPr lang="sv-SE"/>
              </a:p>
            </p:txBody>
          </p:sp>
          <p:grpSp>
            <p:nvGrpSpPr>
              <p:cNvPr id="36" name="Group 35"/>
              <p:cNvGrpSpPr>
                <a:grpSpLocks/>
              </p:cNvGrpSpPr>
              <p:nvPr/>
            </p:nvGrpSpPr>
            <p:grpSpPr bwMode="auto">
              <a:xfrm>
                <a:off x="1725" y="13186"/>
                <a:ext cx="8445" cy="2607"/>
                <a:chOff x="1725" y="13186"/>
                <a:chExt cx="8445" cy="2607"/>
              </a:xfrm>
            </p:grpSpPr>
            <p:sp>
              <p:nvSpPr>
                <p:cNvPr id="37" name="Rectangle 36"/>
                <p:cNvSpPr>
                  <a:spLocks noChangeArrowheads="1"/>
                </p:cNvSpPr>
                <p:nvPr/>
              </p:nvSpPr>
              <p:spPr bwMode="auto">
                <a:xfrm>
                  <a:off x="7305" y="14600"/>
                  <a:ext cx="2865" cy="1193"/>
                </a:xfrm>
                <a:prstGeom prst="rect">
                  <a:avLst/>
                </a:prstGeom>
                <a:solidFill>
                  <a:srgbClr val="DAEEF3"/>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sv-SE" sz="1800" b="0" i="0" u="none" strike="noStrike" cap="none" normalizeH="0" baseline="0" dirty="0" smtClean="0">
                    <a:ln>
                      <a:noFill/>
                    </a:ln>
                    <a:solidFill>
                      <a:schemeClr val="tx1"/>
                    </a:solidFill>
                    <a:effectLst/>
                    <a:latin typeface="Arial" pitchFamily="34" charset="0"/>
                    <a:cs typeface="Arial" pitchFamily="34" charset="0"/>
                  </a:endParaRPr>
                </a:p>
              </p:txBody>
            </p:sp>
            <p:grpSp>
              <p:nvGrpSpPr>
                <p:cNvPr id="38" name="Group 37"/>
                <p:cNvGrpSpPr>
                  <a:grpSpLocks/>
                </p:cNvGrpSpPr>
                <p:nvPr/>
              </p:nvGrpSpPr>
              <p:grpSpPr bwMode="auto">
                <a:xfrm>
                  <a:off x="1725" y="13186"/>
                  <a:ext cx="5130" cy="2607"/>
                  <a:chOff x="1725" y="13186"/>
                  <a:chExt cx="5130" cy="2607"/>
                </a:xfrm>
              </p:grpSpPr>
              <p:sp>
                <p:nvSpPr>
                  <p:cNvPr id="39" name="Rectangle 38"/>
                  <p:cNvSpPr>
                    <a:spLocks noChangeArrowheads="1"/>
                  </p:cNvSpPr>
                  <p:nvPr/>
                </p:nvSpPr>
                <p:spPr bwMode="auto">
                  <a:xfrm>
                    <a:off x="1725" y="14630"/>
                    <a:ext cx="2790" cy="1163"/>
                  </a:xfrm>
                  <a:prstGeom prst="rect">
                    <a:avLst/>
                  </a:prstGeom>
                  <a:solidFill>
                    <a:srgbClr val="DAEEF3"/>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sv-SE" sz="2400" b="0" i="0" u="none" strike="noStrike" cap="none" normalizeH="0" baseline="0" dirty="0" smtClean="0">
                      <a:ln>
                        <a:noFill/>
                      </a:ln>
                      <a:solidFill>
                        <a:schemeClr val="tx1"/>
                      </a:solidFill>
                      <a:effectLst/>
                      <a:latin typeface="Cambria" pitchFamily="18" charset="0"/>
                      <a:cs typeface="Arial" pitchFamily="34" charset="0"/>
                    </a:endParaRPr>
                  </a:p>
                </p:txBody>
              </p:sp>
              <p:grpSp>
                <p:nvGrpSpPr>
                  <p:cNvPr id="40" name="Group 39"/>
                  <p:cNvGrpSpPr>
                    <a:grpSpLocks/>
                  </p:cNvGrpSpPr>
                  <p:nvPr/>
                </p:nvGrpSpPr>
                <p:grpSpPr bwMode="auto">
                  <a:xfrm>
                    <a:off x="2880" y="13186"/>
                    <a:ext cx="3975" cy="1442"/>
                    <a:chOff x="2880" y="13186"/>
                    <a:chExt cx="3975" cy="1442"/>
                  </a:xfrm>
                </p:grpSpPr>
                <p:sp>
                  <p:nvSpPr>
                    <p:cNvPr id="41" name="Rectangle 40"/>
                    <p:cNvSpPr>
                      <a:spLocks noChangeArrowheads="1"/>
                    </p:cNvSpPr>
                    <p:nvPr/>
                  </p:nvSpPr>
                  <p:spPr bwMode="auto">
                    <a:xfrm>
                      <a:off x="4785" y="13186"/>
                      <a:ext cx="2070" cy="1131"/>
                    </a:xfrm>
                    <a:prstGeom prst="rect">
                      <a:avLst/>
                    </a:prstGeom>
                    <a:solidFill>
                      <a:srgbClr val="DAEEF3"/>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sv-SE" sz="2400" b="0" i="0" u="none" strike="noStrike" cap="none" normalizeH="0" baseline="0" dirty="0" smtClean="0">
                        <a:ln>
                          <a:noFill/>
                        </a:ln>
                        <a:solidFill>
                          <a:schemeClr val="tx1"/>
                        </a:solidFill>
                        <a:effectLst/>
                        <a:latin typeface="Cambria" pitchFamily="18" charset="0"/>
                        <a:cs typeface="Arial" pitchFamily="34" charset="0"/>
                      </a:endParaRPr>
                    </a:p>
                  </p:txBody>
                </p:sp>
                <p:sp>
                  <p:nvSpPr>
                    <p:cNvPr id="42" name="AutoShape 15"/>
                    <p:cNvSpPr>
                      <a:spLocks noChangeArrowheads="1"/>
                    </p:cNvSpPr>
                    <p:nvPr/>
                  </p:nvSpPr>
                  <p:spPr bwMode="auto">
                    <a:xfrm>
                      <a:off x="2880" y="13413"/>
                      <a:ext cx="1905" cy="1215"/>
                    </a:xfrm>
                    <a:custGeom>
                      <a:avLst/>
                      <a:gdLst>
                        <a:gd name="G0" fmla="+- 15119 0 0"/>
                        <a:gd name="G1" fmla="+- 4270 0 0"/>
                        <a:gd name="G2" fmla="+- 12158 0 4270"/>
                        <a:gd name="G3" fmla="+- G2 0 4270"/>
                        <a:gd name="G4" fmla="*/ G3 32768 32059"/>
                        <a:gd name="G5" fmla="*/ G4 1 2"/>
                        <a:gd name="G6" fmla="+- 21600 0 15119"/>
                        <a:gd name="G7" fmla="*/ G6 4270 6079"/>
                        <a:gd name="G8" fmla="+- G7 15119 0"/>
                        <a:gd name="T0" fmla="*/ 15119 w 21600"/>
                        <a:gd name="T1" fmla="*/ 0 h 21600"/>
                        <a:gd name="T2" fmla="*/ 15119 w 21600"/>
                        <a:gd name="T3" fmla="*/ 12158 h 21600"/>
                        <a:gd name="T4" fmla="*/ 1849 w 21600"/>
                        <a:gd name="T5" fmla="*/ 21600 h 21600"/>
                        <a:gd name="T6" fmla="*/ 21600 w 21600"/>
                        <a:gd name="T7" fmla="*/ 6079 h 21600"/>
                        <a:gd name="T8" fmla="*/ 17694720 60000 65536"/>
                        <a:gd name="T9" fmla="*/ 5898240 60000 65536"/>
                        <a:gd name="T10" fmla="*/ 5898240 60000 65536"/>
                        <a:gd name="T11" fmla="*/ 0 60000 65536"/>
                        <a:gd name="T12" fmla="*/ 12427 w 21600"/>
                        <a:gd name="T13" fmla="*/ G1 h 21600"/>
                        <a:gd name="T14" fmla="*/ G8 w 21600"/>
                        <a:gd name="T15" fmla="*/ G2 h 21600"/>
                      </a:gdLst>
                      <a:ahLst/>
                      <a:cxnLst>
                        <a:cxn ang="T8">
                          <a:pos x="T0" y="T1"/>
                        </a:cxn>
                        <a:cxn ang="T9">
                          <a:pos x="T2" y="T3"/>
                        </a:cxn>
                        <a:cxn ang="T10">
                          <a:pos x="T4" y="T5"/>
                        </a:cxn>
                        <a:cxn ang="T11">
                          <a:pos x="T6" y="T7"/>
                        </a:cxn>
                      </a:cxnLst>
                      <a:rect l="T12" t="T13" r="T14" b="T15"/>
                      <a:pathLst>
                        <a:path w="21600" h="21600">
                          <a:moveTo>
                            <a:pt x="21600" y="6079"/>
                          </a:moveTo>
                          <a:lnTo>
                            <a:pt x="15119" y="0"/>
                          </a:lnTo>
                          <a:lnTo>
                            <a:pt x="15119" y="4270"/>
                          </a:lnTo>
                          <a:lnTo>
                            <a:pt x="12427" y="4270"/>
                          </a:lnTo>
                          <a:cubicBezTo>
                            <a:pt x="5564" y="4270"/>
                            <a:pt x="0" y="7802"/>
                            <a:pt x="0" y="12158"/>
                          </a:cubicBezTo>
                          <a:lnTo>
                            <a:pt x="0" y="21600"/>
                          </a:lnTo>
                          <a:lnTo>
                            <a:pt x="3698" y="21600"/>
                          </a:lnTo>
                          <a:lnTo>
                            <a:pt x="3698" y="12158"/>
                          </a:lnTo>
                          <a:cubicBezTo>
                            <a:pt x="3698" y="9800"/>
                            <a:pt x="7606" y="7888"/>
                            <a:pt x="12427" y="7888"/>
                          </a:cubicBezTo>
                          <a:lnTo>
                            <a:pt x="15119" y="7888"/>
                          </a:lnTo>
                          <a:lnTo>
                            <a:pt x="15119" y="12158"/>
                          </a:lnTo>
                          <a:close/>
                        </a:path>
                      </a:pathLst>
                    </a:custGeom>
                    <a:solidFill>
                      <a:srgbClr val="FFC000"/>
                    </a:solidFill>
                    <a:ln w="9525">
                      <a:noFill/>
                      <a:miter lim="800000"/>
                      <a:headEnd/>
                      <a:tailEnd/>
                    </a:ln>
                  </p:spPr>
                  <p:txBody>
                    <a:bodyPr vert="horz" wrap="square" lIns="91440" tIns="45720" rIns="91440" bIns="45720" numCol="1" anchor="t" anchorCtr="0" compatLnSpc="1">
                      <a:prstTxWarp prst="textNoShape">
                        <a:avLst/>
                      </a:prstTxWarp>
                    </a:bodyPr>
                    <a:lstStyle/>
                    <a:p>
                      <a:endParaRPr lang="sv-SE"/>
                    </a:p>
                  </p:txBody>
                </p:sp>
              </p:grpSp>
            </p:grpSp>
          </p:grpSp>
        </p:grpSp>
      </p:grpSp>
      <p:grpSp>
        <p:nvGrpSpPr>
          <p:cNvPr id="43" name="Group 42"/>
          <p:cNvGrpSpPr/>
          <p:nvPr/>
        </p:nvGrpSpPr>
        <p:grpSpPr>
          <a:xfrm>
            <a:off x="4177978" y="1484784"/>
            <a:ext cx="1762174" cy="919410"/>
            <a:chOff x="1945730" y="2534605"/>
            <a:chExt cx="5578598" cy="2910619"/>
          </a:xfrm>
        </p:grpSpPr>
        <p:sp>
          <p:nvSpPr>
            <p:cNvPr id="44" name="Rectangle 43"/>
            <p:cNvSpPr>
              <a:spLocks noChangeArrowheads="1"/>
            </p:cNvSpPr>
            <p:nvPr/>
          </p:nvSpPr>
          <p:spPr bwMode="auto">
            <a:xfrm>
              <a:off x="4079648" y="4581128"/>
              <a:ext cx="1428456" cy="864096"/>
            </a:xfrm>
            <a:prstGeom prst="rect">
              <a:avLst/>
            </a:prstGeom>
            <a:solidFill>
              <a:srgbClr val="DAEEF3"/>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sv-SE" sz="2400" b="0" i="0" u="none" strike="noStrike" cap="none" normalizeH="0" baseline="0" dirty="0" smtClean="0">
                <a:ln>
                  <a:noFill/>
                </a:ln>
                <a:solidFill>
                  <a:schemeClr val="tx1"/>
                </a:solidFill>
                <a:effectLst/>
                <a:latin typeface="Cambria" pitchFamily="18" charset="0"/>
                <a:cs typeface="Arial" pitchFamily="34" charset="0"/>
              </a:endParaRPr>
            </a:p>
          </p:txBody>
        </p:sp>
        <p:sp>
          <p:nvSpPr>
            <p:cNvPr id="45" name="AutoShape 5"/>
            <p:cNvSpPr>
              <a:spLocks noChangeArrowheads="1"/>
            </p:cNvSpPr>
            <p:nvPr/>
          </p:nvSpPr>
          <p:spPr bwMode="auto">
            <a:xfrm rot="16200000">
              <a:off x="2824432" y="3732404"/>
              <a:ext cx="805802" cy="1705294"/>
            </a:xfrm>
            <a:custGeom>
              <a:avLst/>
              <a:gdLst>
                <a:gd name="G0" fmla="+- 15119 0 0"/>
                <a:gd name="G1" fmla="+- 4270 0 0"/>
                <a:gd name="G2" fmla="+- 12158 0 4270"/>
                <a:gd name="G3" fmla="+- G2 0 4270"/>
                <a:gd name="G4" fmla="*/ G3 32768 32059"/>
                <a:gd name="G5" fmla="*/ G4 1 2"/>
                <a:gd name="G6" fmla="+- 21600 0 15119"/>
                <a:gd name="G7" fmla="*/ G6 4270 6079"/>
                <a:gd name="G8" fmla="+- G7 15119 0"/>
                <a:gd name="T0" fmla="*/ 15119 w 21600"/>
                <a:gd name="T1" fmla="*/ 0 h 21600"/>
                <a:gd name="T2" fmla="*/ 15119 w 21600"/>
                <a:gd name="T3" fmla="*/ 12158 h 21600"/>
                <a:gd name="T4" fmla="*/ 1849 w 21600"/>
                <a:gd name="T5" fmla="*/ 21600 h 21600"/>
                <a:gd name="T6" fmla="*/ 21600 w 21600"/>
                <a:gd name="T7" fmla="*/ 6079 h 21600"/>
                <a:gd name="T8" fmla="*/ 17694720 60000 65536"/>
                <a:gd name="T9" fmla="*/ 5898240 60000 65536"/>
                <a:gd name="T10" fmla="*/ 5898240 60000 65536"/>
                <a:gd name="T11" fmla="*/ 0 60000 65536"/>
                <a:gd name="T12" fmla="*/ 12427 w 21600"/>
                <a:gd name="T13" fmla="*/ G1 h 21600"/>
                <a:gd name="T14" fmla="*/ G8 w 21600"/>
                <a:gd name="T15" fmla="*/ G2 h 21600"/>
              </a:gdLst>
              <a:ahLst/>
              <a:cxnLst>
                <a:cxn ang="T8">
                  <a:pos x="T0" y="T1"/>
                </a:cxn>
                <a:cxn ang="T9">
                  <a:pos x="T2" y="T3"/>
                </a:cxn>
                <a:cxn ang="T10">
                  <a:pos x="T4" y="T5"/>
                </a:cxn>
                <a:cxn ang="T11">
                  <a:pos x="T6" y="T7"/>
                </a:cxn>
              </a:cxnLst>
              <a:rect l="T12" t="T13" r="T14" b="T15"/>
              <a:pathLst>
                <a:path w="21600" h="21600">
                  <a:moveTo>
                    <a:pt x="21600" y="6079"/>
                  </a:moveTo>
                  <a:lnTo>
                    <a:pt x="15119" y="0"/>
                  </a:lnTo>
                  <a:lnTo>
                    <a:pt x="15119" y="4270"/>
                  </a:lnTo>
                  <a:lnTo>
                    <a:pt x="12427" y="4270"/>
                  </a:lnTo>
                  <a:cubicBezTo>
                    <a:pt x="5564" y="4270"/>
                    <a:pt x="0" y="7802"/>
                    <a:pt x="0" y="12158"/>
                  </a:cubicBezTo>
                  <a:lnTo>
                    <a:pt x="0" y="21600"/>
                  </a:lnTo>
                  <a:lnTo>
                    <a:pt x="3698" y="21600"/>
                  </a:lnTo>
                  <a:lnTo>
                    <a:pt x="3698" y="12158"/>
                  </a:lnTo>
                  <a:cubicBezTo>
                    <a:pt x="3698" y="9800"/>
                    <a:pt x="7606" y="7888"/>
                    <a:pt x="12427" y="7888"/>
                  </a:cubicBezTo>
                  <a:lnTo>
                    <a:pt x="15119" y="7888"/>
                  </a:lnTo>
                  <a:lnTo>
                    <a:pt x="15119" y="12158"/>
                  </a:lnTo>
                  <a:close/>
                </a:path>
              </a:pathLst>
            </a:custGeom>
            <a:solidFill>
              <a:srgbClr val="FFC000"/>
            </a:solidFill>
            <a:ln w="9525">
              <a:noFill/>
              <a:miter lim="800000"/>
              <a:headEnd/>
              <a:tailEnd/>
            </a:ln>
          </p:spPr>
          <p:txBody>
            <a:bodyPr vert="horz" wrap="square" lIns="91440" tIns="45720" rIns="91440" bIns="45720" numCol="1" anchor="t" anchorCtr="0" compatLnSpc="1">
              <a:prstTxWarp prst="textNoShape">
                <a:avLst/>
              </a:prstTxWarp>
            </a:bodyPr>
            <a:lstStyle/>
            <a:p>
              <a:endParaRPr lang="sv-SE"/>
            </a:p>
          </p:txBody>
        </p:sp>
        <p:sp>
          <p:nvSpPr>
            <p:cNvPr id="46" name="AutoShape 6"/>
            <p:cNvSpPr>
              <a:spLocks noChangeArrowheads="1"/>
            </p:cNvSpPr>
            <p:nvPr/>
          </p:nvSpPr>
          <p:spPr bwMode="auto">
            <a:xfrm rot="10800000">
              <a:off x="5455850" y="4182570"/>
              <a:ext cx="1206670" cy="1019843"/>
            </a:xfrm>
            <a:custGeom>
              <a:avLst/>
              <a:gdLst>
                <a:gd name="G0" fmla="+- 15119 0 0"/>
                <a:gd name="G1" fmla="+- 4270 0 0"/>
                <a:gd name="G2" fmla="+- 12158 0 4270"/>
                <a:gd name="G3" fmla="+- G2 0 4270"/>
                <a:gd name="G4" fmla="*/ G3 32768 32059"/>
                <a:gd name="G5" fmla="*/ G4 1 2"/>
                <a:gd name="G6" fmla="+- 21600 0 15119"/>
                <a:gd name="G7" fmla="*/ G6 4270 6079"/>
                <a:gd name="G8" fmla="+- G7 15119 0"/>
                <a:gd name="T0" fmla="*/ 15119 w 21600"/>
                <a:gd name="T1" fmla="*/ 0 h 21600"/>
                <a:gd name="T2" fmla="*/ 15119 w 21600"/>
                <a:gd name="T3" fmla="*/ 12158 h 21600"/>
                <a:gd name="T4" fmla="*/ 1849 w 21600"/>
                <a:gd name="T5" fmla="*/ 21600 h 21600"/>
                <a:gd name="T6" fmla="*/ 21600 w 21600"/>
                <a:gd name="T7" fmla="*/ 6079 h 21600"/>
                <a:gd name="T8" fmla="*/ 17694720 60000 65536"/>
                <a:gd name="T9" fmla="*/ 5898240 60000 65536"/>
                <a:gd name="T10" fmla="*/ 5898240 60000 65536"/>
                <a:gd name="T11" fmla="*/ 0 60000 65536"/>
                <a:gd name="T12" fmla="*/ 12427 w 21600"/>
                <a:gd name="T13" fmla="*/ G1 h 21600"/>
                <a:gd name="T14" fmla="*/ G8 w 21600"/>
                <a:gd name="T15" fmla="*/ G2 h 21600"/>
              </a:gdLst>
              <a:ahLst/>
              <a:cxnLst>
                <a:cxn ang="T8">
                  <a:pos x="T0" y="T1"/>
                </a:cxn>
                <a:cxn ang="T9">
                  <a:pos x="T2" y="T3"/>
                </a:cxn>
                <a:cxn ang="T10">
                  <a:pos x="T4" y="T5"/>
                </a:cxn>
                <a:cxn ang="T11">
                  <a:pos x="T6" y="T7"/>
                </a:cxn>
              </a:cxnLst>
              <a:rect l="T12" t="T13" r="T14" b="T15"/>
              <a:pathLst>
                <a:path w="21600" h="21600">
                  <a:moveTo>
                    <a:pt x="21600" y="6079"/>
                  </a:moveTo>
                  <a:lnTo>
                    <a:pt x="15119" y="0"/>
                  </a:lnTo>
                  <a:lnTo>
                    <a:pt x="15119" y="4270"/>
                  </a:lnTo>
                  <a:lnTo>
                    <a:pt x="12427" y="4270"/>
                  </a:lnTo>
                  <a:cubicBezTo>
                    <a:pt x="5564" y="4270"/>
                    <a:pt x="0" y="7802"/>
                    <a:pt x="0" y="12158"/>
                  </a:cubicBezTo>
                  <a:lnTo>
                    <a:pt x="0" y="21600"/>
                  </a:lnTo>
                  <a:lnTo>
                    <a:pt x="3698" y="21600"/>
                  </a:lnTo>
                  <a:lnTo>
                    <a:pt x="3698" y="12158"/>
                  </a:lnTo>
                  <a:cubicBezTo>
                    <a:pt x="3698" y="9800"/>
                    <a:pt x="7606" y="7888"/>
                    <a:pt x="12427" y="7888"/>
                  </a:cubicBezTo>
                  <a:lnTo>
                    <a:pt x="15119" y="7888"/>
                  </a:lnTo>
                  <a:lnTo>
                    <a:pt x="15119" y="12158"/>
                  </a:lnTo>
                  <a:close/>
                </a:path>
              </a:pathLst>
            </a:custGeom>
            <a:solidFill>
              <a:srgbClr val="FFC000"/>
            </a:solidFill>
            <a:ln w="9525">
              <a:noFill/>
              <a:miter lim="800000"/>
              <a:headEnd/>
              <a:tailEnd/>
            </a:ln>
          </p:spPr>
          <p:txBody>
            <a:bodyPr vert="horz" wrap="square" lIns="91440" tIns="45720" rIns="91440" bIns="45720" numCol="1" anchor="t" anchorCtr="0" compatLnSpc="1">
              <a:prstTxWarp prst="textNoShape">
                <a:avLst/>
              </a:prstTxWarp>
            </a:bodyPr>
            <a:lstStyle/>
            <a:p>
              <a:endParaRPr lang="sv-SE"/>
            </a:p>
          </p:txBody>
        </p:sp>
        <p:grpSp>
          <p:nvGrpSpPr>
            <p:cNvPr id="47" name="Group 46"/>
            <p:cNvGrpSpPr>
              <a:grpSpLocks/>
            </p:cNvGrpSpPr>
            <p:nvPr/>
          </p:nvGrpSpPr>
          <p:grpSpPr bwMode="auto">
            <a:xfrm>
              <a:off x="1945730" y="2534605"/>
              <a:ext cx="5578598" cy="1686483"/>
              <a:chOff x="1725" y="13186"/>
              <a:chExt cx="8445" cy="2607"/>
            </a:xfrm>
          </p:grpSpPr>
          <p:sp>
            <p:nvSpPr>
              <p:cNvPr id="48" name="AutoShape 8"/>
              <p:cNvSpPr>
                <a:spLocks noChangeArrowheads="1"/>
              </p:cNvSpPr>
              <p:nvPr/>
            </p:nvSpPr>
            <p:spPr bwMode="auto">
              <a:xfrm rot="5400000">
                <a:off x="7673" y="12837"/>
                <a:ext cx="960" cy="2565"/>
              </a:xfrm>
              <a:custGeom>
                <a:avLst/>
                <a:gdLst>
                  <a:gd name="G0" fmla="+- 15119 0 0"/>
                  <a:gd name="G1" fmla="+- 4270 0 0"/>
                  <a:gd name="G2" fmla="+- 12158 0 4270"/>
                  <a:gd name="G3" fmla="+- G2 0 4270"/>
                  <a:gd name="G4" fmla="*/ G3 32768 32059"/>
                  <a:gd name="G5" fmla="*/ G4 1 2"/>
                  <a:gd name="G6" fmla="+- 21600 0 15119"/>
                  <a:gd name="G7" fmla="*/ G6 4270 6079"/>
                  <a:gd name="G8" fmla="+- G7 15119 0"/>
                  <a:gd name="T0" fmla="*/ 15119 w 21600"/>
                  <a:gd name="T1" fmla="*/ 0 h 21600"/>
                  <a:gd name="T2" fmla="*/ 15119 w 21600"/>
                  <a:gd name="T3" fmla="*/ 12158 h 21600"/>
                  <a:gd name="T4" fmla="*/ 1849 w 21600"/>
                  <a:gd name="T5" fmla="*/ 21600 h 21600"/>
                  <a:gd name="T6" fmla="*/ 21600 w 21600"/>
                  <a:gd name="T7" fmla="*/ 6079 h 21600"/>
                  <a:gd name="T8" fmla="*/ 17694720 60000 65536"/>
                  <a:gd name="T9" fmla="*/ 5898240 60000 65536"/>
                  <a:gd name="T10" fmla="*/ 5898240 60000 65536"/>
                  <a:gd name="T11" fmla="*/ 0 60000 65536"/>
                  <a:gd name="T12" fmla="*/ 12427 w 21600"/>
                  <a:gd name="T13" fmla="*/ G1 h 21600"/>
                  <a:gd name="T14" fmla="*/ G8 w 21600"/>
                  <a:gd name="T15" fmla="*/ G2 h 21600"/>
                </a:gdLst>
                <a:ahLst/>
                <a:cxnLst>
                  <a:cxn ang="T8">
                    <a:pos x="T0" y="T1"/>
                  </a:cxn>
                  <a:cxn ang="T9">
                    <a:pos x="T2" y="T3"/>
                  </a:cxn>
                  <a:cxn ang="T10">
                    <a:pos x="T4" y="T5"/>
                  </a:cxn>
                  <a:cxn ang="T11">
                    <a:pos x="T6" y="T7"/>
                  </a:cxn>
                </a:cxnLst>
                <a:rect l="T12" t="T13" r="T14" b="T15"/>
                <a:pathLst>
                  <a:path w="21600" h="21600">
                    <a:moveTo>
                      <a:pt x="21600" y="6079"/>
                    </a:moveTo>
                    <a:lnTo>
                      <a:pt x="15119" y="0"/>
                    </a:lnTo>
                    <a:lnTo>
                      <a:pt x="15119" y="4270"/>
                    </a:lnTo>
                    <a:lnTo>
                      <a:pt x="12427" y="4270"/>
                    </a:lnTo>
                    <a:cubicBezTo>
                      <a:pt x="5564" y="4270"/>
                      <a:pt x="0" y="7802"/>
                      <a:pt x="0" y="12158"/>
                    </a:cubicBezTo>
                    <a:lnTo>
                      <a:pt x="0" y="21600"/>
                    </a:lnTo>
                    <a:lnTo>
                      <a:pt x="3698" y="21600"/>
                    </a:lnTo>
                    <a:lnTo>
                      <a:pt x="3698" y="12158"/>
                    </a:lnTo>
                    <a:cubicBezTo>
                      <a:pt x="3698" y="9800"/>
                      <a:pt x="7606" y="7888"/>
                      <a:pt x="12427" y="7888"/>
                    </a:cubicBezTo>
                    <a:lnTo>
                      <a:pt x="15119" y="7888"/>
                    </a:lnTo>
                    <a:lnTo>
                      <a:pt x="15119" y="12158"/>
                    </a:lnTo>
                    <a:close/>
                  </a:path>
                </a:pathLst>
              </a:custGeom>
              <a:solidFill>
                <a:srgbClr val="FFC000"/>
              </a:solidFill>
              <a:ln w="9525">
                <a:noFill/>
                <a:miter lim="800000"/>
                <a:headEnd/>
                <a:tailEnd/>
              </a:ln>
            </p:spPr>
            <p:txBody>
              <a:bodyPr vert="horz" wrap="square" lIns="91440" tIns="45720" rIns="91440" bIns="45720" numCol="1" anchor="t" anchorCtr="0" compatLnSpc="1">
                <a:prstTxWarp prst="textNoShape">
                  <a:avLst/>
                </a:prstTxWarp>
              </a:bodyPr>
              <a:lstStyle/>
              <a:p>
                <a:endParaRPr lang="sv-SE"/>
              </a:p>
            </p:txBody>
          </p:sp>
          <p:grpSp>
            <p:nvGrpSpPr>
              <p:cNvPr id="49" name="Group 48"/>
              <p:cNvGrpSpPr>
                <a:grpSpLocks/>
              </p:cNvGrpSpPr>
              <p:nvPr/>
            </p:nvGrpSpPr>
            <p:grpSpPr bwMode="auto">
              <a:xfrm>
                <a:off x="1725" y="13186"/>
                <a:ext cx="8445" cy="2607"/>
                <a:chOff x="1725" y="13186"/>
                <a:chExt cx="8445" cy="2607"/>
              </a:xfrm>
            </p:grpSpPr>
            <p:sp>
              <p:nvSpPr>
                <p:cNvPr id="50" name="Rectangle 49"/>
                <p:cNvSpPr>
                  <a:spLocks noChangeArrowheads="1"/>
                </p:cNvSpPr>
                <p:nvPr/>
              </p:nvSpPr>
              <p:spPr bwMode="auto">
                <a:xfrm>
                  <a:off x="7305" y="14600"/>
                  <a:ext cx="2865" cy="1193"/>
                </a:xfrm>
                <a:prstGeom prst="rect">
                  <a:avLst/>
                </a:prstGeom>
                <a:solidFill>
                  <a:srgbClr val="DAEEF3"/>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sv-SE" sz="1800" b="0" i="0" u="none" strike="noStrike" cap="none" normalizeH="0" baseline="0" dirty="0" smtClean="0">
                    <a:ln>
                      <a:noFill/>
                    </a:ln>
                    <a:solidFill>
                      <a:schemeClr val="tx1"/>
                    </a:solidFill>
                    <a:effectLst/>
                    <a:latin typeface="Arial" pitchFamily="34" charset="0"/>
                    <a:cs typeface="Arial" pitchFamily="34" charset="0"/>
                  </a:endParaRPr>
                </a:p>
              </p:txBody>
            </p:sp>
            <p:grpSp>
              <p:nvGrpSpPr>
                <p:cNvPr id="51" name="Group 50"/>
                <p:cNvGrpSpPr>
                  <a:grpSpLocks/>
                </p:cNvGrpSpPr>
                <p:nvPr/>
              </p:nvGrpSpPr>
              <p:grpSpPr bwMode="auto">
                <a:xfrm>
                  <a:off x="1725" y="13186"/>
                  <a:ext cx="5130" cy="2607"/>
                  <a:chOff x="1725" y="13186"/>
                  <a:chExt cx="5130" cy="2607"/>
                </a:xfrm>
              </p:grpSpPr>
              <p:sp>
                <p:nvSpPr>
                  <p:cNvPr id="52" name="Rectangle 51"/>
                  <p:cNvSpPr>
                    <a:spLocks noChangeArrowheads="1"/>
                  </p:cNvSpPr>
                  <p:nvPr/>
                </p:nvSpPr>
                <p:spPr bwMode="auto">
                  <a:xfrm>
                    <a:off x="1725" y="14630"/>
                    <a:ext cx="2790" cy="1163"/>
                  </a:xfrm>
                  <a:prstGeom prst="rect">
                    <a:avLst/>
                  </a:prstGeom>
                  <a:solidFill>
                    <a:srgbClr val="DAEEF3"/>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sv-SE" sz="2400" b="0" i="0" u="none" strike="noStrike" cap="none" normalizeH="0" baseline="0" dirty="0" smtClean="0">
                      <a:ln>
                        <a:noFill/>
                      </a:ln>
                      <a:solidFill>
                        <a:schemeClr val="tx1"/>
                      </a:solidFill>
                      <a:effectLst/>
                      <a:latin typeface="Cambria" pitchFamily="18" charset="0"/>
                      <a:cs typeface="Arial" pitchFamily="34" charset="0"/>
                    </a:endParaRPr>
                  </a:p>
                </p:txBody>
              </p:sp>
              <p:grpSp>
                <p:nvGrpSpPr>
                  <p:cNvPr id="53" name="Group 52"/>
                  <p:cNvGrpSpPr>
                    <a:grpSpLocks/>
                  </p:cNvGrpSpPr>
                  <p:nvPr/>
                </p:nvGrpSpPr>
                <p:grpSpPr bwMode="auto">
                  <a:xfrm>
                    <a:off x="2880" y="13186"/>
                    <a:ext cx="3975" cy="1442"/>
                    <a:chOff x="2880" y="13186"/>
                    <a:chExt cx="3975" cy="1442"/>
                  </a:xfrm>
                </p:grpSpPr>
                <p:sp>
                  <p:nvSpPr>
                    <p:cNvPr id="54" name="Rectangle 53"/>
                    <p:cNvSpPr>
                      <a:spLocks noChangeArrowheads="1"/>
                    </p:cNvSpPr>
                    <p:nvPr/>
                  </p:nvSpPr>
                  <p:spPr bwMode="auto">
                    <a:xfrm>
                      <a:off x="4785" y="13186"/>
                      <a:ext cx="2070" cy="1131"/>
                    </a:xfrm>
                    <a:prstGeom prst="rect">
                      <a:avLst/>
                    </a:prstGeom>
                    <a:solidFill>
                      <a:srgbClr val="DAEEF3"/>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sv-SE" sz="2400" b="0" i="0" u="none" strike="noStrike" cap="none" normalizeH="0" baseline="0" dirty="0" smtClean="0">
                        <a:ln>
                          <a:noFill/>
                        </a:ln>
                        <a:solidFill>
                          <a:schemeClr val="tx1"/>
                        </a:solidFill>
                        <a:effectLst/>
                        <a:latin typeface="Cambria" pitchFamily="18" charset="0"/>
                        <a:cs typeface="Arial" pitchFamily="34" charset="0"/>
                      </a:endParaRPr>
                    </a:p>
                  </p:txBody>
                </p:sp>
                <p:sp>
                  <p:nvSpPr>
                    <p:cNvPr id="55" name="AutoShape 15"/>
                    <p:cNvSpPr>
                      <a:spLocks noChangeArrowheads="1"/>
                    </p:cNvSpPr>
                    <p:nvPr/>
                  </p:nvSpPr>
                  <p:spPr bwMode="auto">
                    <a:xfrm>
                      <a:off x="2880" y="13413"/>
                      <a:ext cx="1905" cy="1215"/>
                    </a:xfrm>
                    <a:custGeom>
                      <a:avLst/>
                      <a:gdLst>
                        <a:gd name="G0" fmla="+- 15119 0 0"/>
                        <a:gd name="G1" fmla="+- 4270 0 0"/>
                        <a:gd name="G2" fmla="+- 12158 0 4270"/>
                        <a:gd name="G3" fmla="+- G2 0 4270"/>
                        <a:gd name="G4" fmla="*/ G3 32768 32059"/>
                        <a:gd name="G5" fmla="*/ G4 1 2"/>
                        <a:gd name="G6" fmla="+- 21600 0 15119"/>
                        <a:gd name="G7" fmla="*/ G6 4270 6079"/>
                        <a:gd name="G8" fmla="+- G7 15119 0"/>
                        <a:gd name="T0" fmla="*/ 15119 w 21600"/>
                        <a:gd name="T1" fmla="*/ 0 h 21600"/>
                        <a:gd name="T2" fmla="*/ 15119 w 21600"/>
                        <a:gd name="T3" fmla="*/ 12158 h 21600"/>
                        <a:gd name="T4" fmla="*/ 1849 w 21600"/>
                        <a:gd name="T5" fmla="*/ 21600 h 21600"/>
                        <a:gd name="T6" fmla="*/ 21600 w 21600"/>
                        <a:gd name="T7" fmla="*/ 6079 h 21600"/>
                        <a:gd name="T8" fmla="*/ 17694720 60000 65536"/>
                        <a:gd name="T9" fmla="*/ 5898240 60000 65536"/>
                        <a:gd name="T10" fmla="*/ 5898240 60000 65536"/>
                        <a:gd name="T11" fmla="*/ 0 60000 65536"/>
                        <a:gd name="T12" fmla="*/ 12427 w 21600"/>
                        <a:gd name="T13" fmla="*/ G1 h 21600"/>
                        <a:gd name="T14" fmla="*/ G8 w 21600"/>
                        <a:gd name="T15" fmla="*/ G2 h 21600"/>
                      </a:gdLst>
                      <a:ahLst/>
                      <a:cxnLst>
                        <a:cxn ang="T8">
                          <a:pos x="T0" y="T1"/>
                        </a:cxn>
                        <a:cxn ang="T9">
                          <a:pos x="T2" y="T3"/>
                        </a:cxn>
                        <a:cxn ang="T10">
                          <a:pos x="T4" y="T5"/>
                        </a:cxn>
                        <a:cxn ang="T11">
                          <a:pos x="T6" y="T7"/>
                        </a:cxn>
                      </a:cxnLst>
                      <a:rect l="T12" t="T13" r="T14" b="T15"/>
                      <a:pathLst>
                        <a:path w="21600" h="21600">
                          <a:moveTo>
                            <a:pt x="21600" y="6079"/>
                          </a:moveTo>
                          <a:lnTo>
                            <a:pt x="15119" y="0"/>
                          </a:lnTo>
                          <a:lnTo>
                            <a:pt x="15119" y="4270"/>
                          </a:lnTo>
                          <a:lnTo>
                            <a:pt x="12427" y="4270"/>
                          </a:lnTo>
                          <a:cubicBezTo>
                            <a:pt x="5564" y="4270"/>
                            <a:pt x="0" y="7802"/>
                            <a:pt x="0" y="12158"/>
                          </a:cubicBezTo>
                          <a:lnTo>
                            <a:pt x="0" y="21600"/>
                          </a:lnTo>
                          <a:lnTo>
                            <a:pt x="3698" y="21600"/>
                          </a:lnTo>
                          <a:lnTo>
                            <a:pt x="3698" y="12158"/>
                          </a:lnTo>
                          <a:cubicBezTo>
                            <a:pt x="3698" y="9800"/>
                            <a:pt x="7606" y="7888"/>
                            <a:pt x="12427" y="7888"/>
                          </a:cubicBezTo>
                          <a:lnTo>
                            <a:pt x="15119" y="7888"/>
                          </a:lnTo>
                          <a:lnTo>
                            <a:pt x="15119" y="12158"/>
                          </a:lnTo>
                          <a:close/>
                        </a:path>
                      </a:pathLst>
                    </a:custGeom>
                    <a:solidFill>
                      <a:srgbClr val="FFC000"/>
                    </a:solidFill>
                    <a:ln w="9525">
                      <a:noFill/>
                      <a:miter lim="800000"/>
                      <a:headEnd/>
                      <a:tailEnd/>
                    </a:ln>
                  </p:spPr>
                  <p:txBody>
                    <a:bodyPr vert="horz" wrap="square" lIns="91440" tIns="45720" rIns="91440" bIns="45720" numCol="1" anchor="t" anchorCtr="0" compatLnSpc="1">
                      <a:prstTxWarp prst="textNoShape">
                        <a:avLst/>
                      </a:prstTxWarp>
                    </a:bodyPr>
                    <a:lstStyle/>
                    <a:p>
                      <a:endParaRPr lang="sv-SE"/>
                    </a:p>
                  </p:txBody>
                </p:sp>
              </p:grpSp>
            </p:grpSp>
          </p:grpSp>
        </p:grpSp>
      </p:grpSp>
      <p:grpSp>
        <p:nvGrpSpPr>
          <p:cNvPr id="56" name="Group 55"/>
          <p:cNvGrpSpPr/>
          <p:nvPr/>
        </p:nvGrpSpPr>
        <p:grpSpPr>
          <a:xfrm>
            <a:off x="5186090" y="1916832"/>
            <a:ext cx="1762174" cy="919410"/>
            <a:chOff x="1945730" y="2534605"/>
            <a:chExt cx="5578598" cy="2910619"/>
          </a:xfrm>
        </p:grpSpPr>
        <p:sp>
          <p:nvSpPr>
            <p:cNvPr id="57" name="Rectangle 56"/>
            <p:cNvSpPr>
              <a:spLocks noChangeArrowheads="1"/>
            </p:cNvSpPr>
            <p:nvPr/>
          </p:nvSpPr>
          <p:spPr bwMode="auto">
            <a:xfrm>
              <a:off x="4079648" y="4581128"/>
              <a:ext cx="1428456" cy="864096"/>
            </a:xfrm>
            <a:prstGeom prst="rect">
              <a:avLst/>
            </a:prstGeom>
            <a:solidFill>
              <a:srgbClr val="DAEEF3"/>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sv-SE" sz="2400" b="0" i="0" u="none" strike="noStrike" cap="none" normalizeH="0" baseline="0" dirty="0" smtClean="0">
                <a:ln>
                  <a:noFill/>
                </a:ln>
                <a:solidFill>
                  <a:schemeClr val="tx1"/>
                </a:solidFill>
                <a:effectLst/>
                <a:latin typeface="Cambria" pitchFamily="18" charset="0"/>
                <a:cs typeface="Arial" pitchFamily="34" charset="0"/>
              </a:endParaRPr>
            </a:p>
          </p:txBody>
        </p:sp>
        <p:sp>
          <p:nvSpPr>
            <p:cNvPr id="58" name="AutoShape 5"/>
            <p:cNvSpPr>
              <a:spLocks noChangeArrowheads="1"/>
            </p:cNvSpPr>
            <p:nvPr/>
          </p:nvSpPr>
          <p:spPr bwMode="auto">
            <a:xfrm rot="16200000">
              <a:off x="2824432" y="3732404"/>
              <a:ext cx="805802" cy="1705294"/>
            </a:xfrm>
            <a:custGeom>
              <a:avLst/>
              <a:gdLst>
                <a:gd name="G0" fmla="+- 15119 0 0"/>
                <a:gd name="G1" fmla="+- 4270 0 0"/>
                <a:gd name="G2" fmla="+- 12158 0 4270"/>
                <a:gd name="G3" fmla="+- G2 0 4270"/>
                <a:gd name="G4" fmla="*/ G3 32768 32059"/>
                <a:gd name="G5" fmla="*/ G4 1 2"/>
                <a:gd name="G6" fmla="+- 21600 0 15119"/>
                <a:gd name="G7" fmla="*/ G6 4270 6079"/>
                <a:gd name="G8" fmla="+- G7 15119 0"/>
                <a:gd name="T0" fmla="*/ 15119 w 21600"/>
                <a:gd name="T1" fmla="*/ 0 h 21600"/>
                <a:gd name="T2" fmla="*/ 15119 w 21600"/>
                <a:gd name="T3" fmla="*/ 12158 h 21600"/>
                <a:gd name="T4" fmla="*/ 1849 w 21600"/>
                <a:gd name="T5" fmla="*/ 21600 h 21600"/>
                <a:gd name="T6" fmla="*/ 21600 w 21600"/>
                <a:gd name="T7" fmla="*/ 6079 h 21600"/>
                <a:gd name="T8" fmla="*/ 17694720 60000 65536"/>
                <a:gd name="T9" fmla="*/ 5898240 60000 65536"/>
                <a:gd name="T10" fmla="*/ 5898240 60000 65536"/>
                <a:gd name="T11" fmla="*/ 0 60000 65536"/>
                <a:gd name="T12" fmla="*/ 12427 w 21600"/>
                <a:gd name="T13" fmla="*/ G1 h 21600"/>
                <a:gd name="T14" fmla="*/ G8 w 21600"/>
                <a:gd name="T15" fmla="*/ G2 h 21600"/>
              </a:gdLst>
              <a:ahLst/>
              <a:cxnLst>
                <a:cxn ang="T8">
                  <a:pos x="T0" y="T1"/>
                </a:cxn>
                <a:cxn ang="T9">
                  <a:pos x="T2" y="T3"/>
                </a:cxn>
                <a:cxn ang="T10">
                  <a:pos x="T4" y="T5"/>
                </a:cxn>
                <a:cxn ang="T11">
                  <a:pos x="T6" y="T7"/>
                </a:cxn>
              </a:cxnLst>
              <a:rect l="T12" t="T13" r="T14" b="T15"/>
              <a:pathLst>
                <a:path w="21600" h="21600">
                  <a:moveTo>
                    <a:pt x="21600" y="6079"/>
                  </a:moveTo>
                  <a:lnTo>
                    <a:pt x="15119" y="0"/>
                  </a:lnTo>
                  <a:lnTo>
                    <a:pt x="15119" y="4270"/>
                  </a:lnTo>
                  <a:lnTo>
                    <a:pt x="12427" y="4270"/>
                  </a:lnTo>
                  <a:cubicBezTo>
                    <a:pt x="5564" y="4270"/>
                    <a:pt x="0" y="7802"/>
                    <a:pt x="0" y="12158"/>
                  </a:cubicBezTo>
                  <a:lnTo>
                    <a:pt x="0" y="21600"/>
                  </a:lnTo>
                  <a:lnTo>
                    <a:pt x="3698" y="21600"/>
                  </a:lnTo>
                  <a:lnTo>
                    <a:pt x="3698" y="12158"/>
                  </a:lnTo>
                  <a:cubicBezTo>
                    <a:pt x="3698" y="9800"/>
                    <a:pt x="7606" y="7888"/>
                    <a:pt x="12427" y="7888"/>
                  </a:cubicBezTo>
                  <a:lnTo>
                    <a:pt x="15119" y="7888"/>
                  </a:lnTo>
                  <a:lnTo>
                    <a:pt x="15119" y="12158"/>
                  </a:lnTo>
                  <a:close/>
                </a:path>
              </a:pathLst>
            </a:custGeom>
            <a:solidFill>
              <a:srgbClr val="FFC000"/>
            </a:solidFill>
            <a:ln w="9525">
              <a:noFill/>
              <a:miter lim="800000"/>
              <a:headEnd/>
              <a:tailEnd/>
            </a:ln>
          </p:spPr>
          <p:txBody>
            <a:bodyPr vert="horz" wrap="square" lIns="91440" tIns="45720" rIns="91440" bIns="45720" numCol="1" anchor="t" anchorCtr="0" compatLnSpc="1">
              <a:prstTxWarp prst="textNoShape">
                <a:avLst/>
              </a:prstTxWarp>
            </a:bodyPr>
            <a:lstStyle/>
            <a:p>
              <a:endParaRPr lang="sv-SE"/>
            </a:p>
          </p:txBody>
        </p:sp>
        <p:sp>
          <p:nvSpPr>
            <p:cNvPr id="59" name="AutoShape 6"/>
            <p:cNvSpPr>
              <a:spLocks noChangeArrowheads="1"/>
            </p:cNvSpPr>
            <p:nvPr/>
          </p:nvSpPr>
          <p:spPr bwMode="auto">
            <a:xfrm rot="10800000">
              <a:off x="5455850" y="4182570"/>
              <a:ext cx="1206670" cy="1019843"/>
            </a:xfrm>
            <a:custGeom>
              <a:avLst/>
              <a:gdLst>
                <a:gd name="G0" fmla="+- 15119 0 0"/>
                <a:gd name="G1" fmla="+- 4270 0 0"/>
                <a:gd name="G2" fmla="+- 12158 0 4270"/>
                <a:gd name="G3" fmla="+- G2 0 4270"/>
                <a:gd name="G4" fmla="*/ G3 32768 32059"/>
                <a:gd name="G5" fmla="*/ G4 1 2"/>
                <a:gd name="G6" fmla="+- 21600 0 15119"/>
                <a:gd name="G7" fmla="*/ G6 4270 6079"/>
                <a:gd name="G8" fmla="+- G7 15119 0"/>
                <a:gd name="T0" fmla="*/ 15119 w 21600"/>
                <a:gd name="T1" fmla="*/ 0 h 21600"/>
                <a:gd name="T2" fmla="*/ 15119 w 21600"/>
                <a:gd name="T3" fmla="*/ 12158 h 21600"/>
                <a:gd name="T4" fmla="*/ 1849 w 21600"/>
                <a:gd name="T5" fmla="*/ 21600 h 21600"/>
                <a:gd name="T6" fmla="*/ 21600 w 21600"/>
                <a:gd name="T7" fmla="*/ 6079 h 21600"/>
                <a:gd name="T8" fmla="*/ 17694720 60000 65536"/>
                <a:gd name="T9" fmla="*/ 5898240 60000 65536"/>
                <a:gd name="T10" fmla="*/ 5898240 60000 65536"/>
                <a:gd name="T11" fmla="*/ 0 60000 65536"/>
                <a:gd name="T12" fmla="*/ 12427 w 21600"/>
                <a:gd name="T13" fmla="*/ G1 h 21600"/>
                <a:gd name="T14" fmla="*/ G8 w 21600"/>
                <a:gd name="T15" fmla="*/ G2 h 21600"/>
              </a:gdLst>
              <a:ahLst/>
              <a:cxnLst>
                <a:cxn ang="T8">
                  <a:pos x="T0" y="T1"/>
                </a:cxn>
                <a:cxn ang="T9">
                  <a:pos x="T2" y="T3"/>
                </a:cxn>
                <a:cxn ang="T10">
                  <a:pos x="T4" y="T5"/>
                </a:cxn>
                <a:cxn ang="T11">
                  <a:pos x="T6" y="T7"/>
                </a:cxn>
              </a:cxnLst>
              <a:rect l="T12" t="T13" r="T14" b="T15"/>
              <a:pathLst>
                <a:path w="21600" h="21600">
                  <a:moveTo>
                    <a:pt x="21600" y="6079"/>
                  </a:moveTo>
                  <a:lnTo>
                    <a:pt x="15119" y="0"/>
                  </a:lnTo>
                  <a:lnTo>
                    <a:pt x="15119" y="4270"/>
                  </a:lnTo>
                  <a:lnTo>
                    <a:pt x="12427" y="4270"/>
                  </a:lnTo>
                  <a:cubicBezTo>
                    <a:pt x="5564" y="4270"/>
                    <a:pt x="0" y="7802"/>
                    <a:pt x="0" y="12158"/>
                  </a:cubicBezTo>
                  <a:lnTo>
                    <a:pt x="0" y="21600"/>
                  </a:lnTo>
                  <a:lnTo>
                    <a:pt x="3698" y="21600"/>
                  </a:lnTo>
                  <a:lnTo>
                    <a:pt x="3698" y="12158"/>
                  </a:lnTo>
                  <a:cubicBezTo>
                    <a:pt x="3698" y="9800"/>
                    <a:pt x="7606" y="7888"/>
                    <a:pt x="12427" y="7888"/>
                  </a:cubicBezTo>
                  <a:lnTo>
                    <a:pt x="15119" y="7888"/>
                  </a:lnTo>
                  <a:lnTo>
                    <a:pt x="15119" y="12158"/>
                  </a:lnTo>
                  <a:close/>
                </a:path>
              </a:pathLst>
            </a:custGeom>
            <a:solidFill>
              <a:srgbClr val="FFC000"/>
            </a:solidFill>
            <a:ln w="9525">
              <a:noFill/>
              <a:miter lim="800000"/>
              <a:headEnd/>
              <a:tailEnd/>
            </a:ln>
          </p:spPr>
          <p:txBody>
            <a:bodyPr vert="horz" wrap="square" lIns="91440" tIns="45720" rIns="91440" bIns="45720" numCol="1" anchor="t" anchorCtr="0" compatLnSpc="1">
              <a:prstTxWarp prst="textNoShape">
                <a:avLst/>
              </a:prstTxWarp>
            </a:bodyPr>
            <a:lstStyle/>
            <a:p>
              <a:endParaRPr lang="sv-SE"/>
            </a:p>
          </p:txBody>
        </p:sp>
        <p:grpSp>
          <p:nvGrpSpPr>
            <p:cNvPr id="60" name="Group 59"/>
            <p:cNvGrpSpPr>
              <a:grpSpLocks/>
            </p:cNvGrpSpPr>
            <p:nvPr/>
          </p:nvGrpSpPr>
          <p:grpSpPr bwMode="auto">
            <a:xfrm>
              <a:off x="1945730" y="2534605"/>
              <a:ext cx="5578598" cy="1686483"/>
              <a:chOff x="1725" y="13186"/>
              <a:chExt cx="8445" cy="2607"/>
            </a:xfrm>
          </p:grpSpPr>
          <p:sp>
            <p:nvSpPr>
              <p:cNvPr id="61" name="AutoShape 8"/>
              <p:cNvSpPr>
                <a:spLocks noChangeArrowheads="1"/>
              </p:cNvSpPr>
              <p:nvPr/>
            </p:nvSpPr>
            <p:spPr bwMode="auto">
              <a:xfrm rot="5400000">
                <a:off x="7673" y="12837"/>
                <a:ext cx="960" cy="2565"/>
              </a:xfrm>
              <a:custGeom>
                <a:avLst/>
                <a:gdLst>
                  <a:gd name="G0" fmla="+- 15119 0 0"/>
                  <a:gd name="G1" fmla="+- 4270 0 0"/>
                  <a:gd name="G2" fmla="+- 12158 0 4270"/>
                  <a:gd name="G3" fmla="+- G2 0 4270"/>
                  <a:gd name="G4" fmla="*/ G3 32768 32059"/>
                  <a:gd name="G5" fmla="*/ G4 1 2"/>
                  <a:gd name="G6" fmla="+- 21600 0 15119"/>
                  <a:gd name="G7" fmla="*/ G6 4270 6079"/>
                  <a:gd name="G8" fmla="+- G7 15119 0"/>
                  <a:gd name="T0" fmla="*/ 15119 w 21600"/>
                  <a:gd name="T1" fmla="*/ 0 h 21600"/>
                  <a:gd name="T2" fmla="*/ 15119 w 21600"/>
                  <a:gd name="T3" fmla="*/ 12158 h 21600"/>
                  <a:gd name="T4" fmla="*/ 1849 w 21600"/>
                  <a:gd name="T5" fmla="*/ 21600 h 21600"/>
                  <a:gd name="T6" fmla="*/ 21600 w 21600"/>
                  <a:gd name="T7" fmla="*/ 6079 h 21600"/>
                  <a:gd name="T8" fmla="*/ 17694720 60000 65536"/>
                  <a:gd name="T9" fmla="*/ 5898240 60000 65536"/>
                  <a:gd name="T10" fmla="*/ 5898240 60000 65536"/>
                  <a:gd name="T11" fmla="*/ 0 60000 65536"/>
                  <a:gd name="T12" fmla="*/ 12427 w 21600"/>
                  <a:gd name="T13" fmla="*/ G1 h 21600"/>
                  <a:gd name="T14" fmla="*/ G8 w 21600"/>
                  <a:gd name="T15" fmla="*/ G2 h 21600"/>
                </a:gdLst>
                <a:ahLst/>
                <a:cxnLst>
                  <a:cxn ang="T8">
                    <a:pos x="T0" y="T1"/>
                  </a:cxn>
                  <a:cxn ang="T9">
                    <a:pos x="T2" y="T3"/>
                  </a:cxn>
                  <a:cxn ang="T10">
                    <a:pos x="T4" y="T5"/>
                  </a:cxn>
                  <a:cxn ang="T11">
                    <a:pos x="T6" y="T7"/>
                  </a:cxn>
                </a:cxnLst>
                <a:rect l="T12" t="T13" r="T14" b="T15"/>
                <a:pathLst>
                  <a:path w="21600" h="21600">
                    <a:moveTo>
                      <a:pt x="21600" y="6079"/>
                    </a:moveTo>
                    <a:lnTo>
                      <a:pt x="15119" y="0"/>
                    </a:lnTo>
                    <a:lnTo>
                      <a:pt x="15119" y="4270"/>
                    </a:lnTo>
                    <a:lnTo>
                      <a:pt x="12427" y="4270"/>
                    </a:lnTo>
                    <a:cubicBezTo>
                      <a:pt x="5564" y="4270"/>
                      <a:pt x="0" y="7802"/>
                      <a:pt x="0" y="12158"/>
                    </a:cubicBezTo>
                    <a:lnTo>
                      <a:pt x="0" y="21600"/>
                    </a:lnTo>
                    <a:lnTo>
                      <a:pt x="3698" y="21600"/>
                    </a:lnTo>
                    <a:lnTo>
                      <a:pt x="3698" y="12158"/>
                    </a:lnTo>
                    <a:cubicBezTo>
                      <a:pt x="3698" y="9800"/>
                      <a:pt x="7606" y="7888"/>
                      <a:pt x="12427" y="7888"/>
                    </a:cubicBezTo>
                    <a:lnTo>
                      <a:pt x="15119" y="7888"/>
                    </a:lnTo>
                    <a:lnTo>
                      <a:pt x="15119" y="12158"/>
                    </a:lnTo>
                    <a:close/>
                  </a:path>
                </a:pathLst>
              </a:custGeom>
              <a:solidFill>
                <a:srgbClr val="FFC000"/>
              </a:solidFill>
              <a:ln w="9525">
                <a:noFill/>
                <a:miter lim="800000"/>
                <a:headEnd/>
                <a:tailEnd/>
              </a:ln>
            </p:spPr>
            <p:txBody>
              <a:bodyPr vert="horz" wrap="square" lIns="91440" tIns="45720" rIns="91440" bIns="45720" numCol="1" anchor="t" anchorCtr="0" compatLnSpc="1">
                <a:prstTxWarp prst="textNoShape">
                  <a:avLst/>
                </a:prstTxWarp>
              </a:bodyPr>
              <a:lstStyle/>
              <a:p>
                <a:endParaRPr lang="sv-SE"/>
              </a:p>
            </p:txBody>
          </p:sp>
          <p:grpSp>
            <p:nvGrpSpPr>
              <p:cNvPr id="62" name="Group 61"/>
              <p:cNvGrpSpPr>
                <a:grpSpLocks/>
              </p:cNvGrpSpPr>
              <p:nvPr/>
            </p:nvGrpSpPr>
            <p:grpSpPr bwMode="auto">
              <a:xfrm>
                <a:off x="1725" y="13186"/>
                <a:ext cx="8445" cy="2607"/>
                <a:chOff x="1725" y="13186"/>
                <a:chExt cx="8445" cy="2607"/>
              </a:xfrm>
            </p:grpSpPr>
            <p:sp>
              <p:nvSpPr>
                <p:cNvPr id="63" name="Rectangle 62"/>
                <p:cNvSpPr>
                  <a:spLocks noChangeArrowheads="1"/>
                </p:cNvSpPr>
                <p:nvPr/>
              </p:nvSpPr>
              <p:spPr bwMode="auto">
                <a:xfrm>
                  <a:off x="7305" y="14600"/>
                  <a:ext cx="2865" cy="1193"/>
                </a:xfrm>
                <a:prstGeom prst="rect">
                  <a:avLst/>
                </a:prstGeom>
                <a:solidFill>
                  <a:srgbClr val="DAEEF3"/>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sv-SE" sz="1800" b="0" i="0" u="none" strike="noStrike" cap="none" normalizeH="0" baseline="0" dirty="0" smtClean="0">
                    <a:ln>
                      <a:noFill/>
                    </a:ln>
                    <a:solidFill>
                      <a:schemeClr val="tx1"/>
                    </a:solidFill>
                    <a:effectLst/>
                    <a:latin typeface="Arial" pitchFamily="34" charset="0"/>
                    <a:cs typeface="Arial" pitchFamily="34" charset="0"/>
                  </a:endParaRPr>
                </a:p>
              </p:txBody>
            </p:sp>
            <p:grpSp>
              <p:nvGrpSpPr>
                <p:cNvPr id="64" name="Group 63"/>
                <p:cNvGrpSpPr>
                  <a:grpSpLocks/>
                </p:cNvGrpSpPr>
                <p:nvPr/>
              </p:nvGrpSpPr>
              <p:grpSpPr bwMode="auto">
                <a:xfrm>
                  <a:off x="1725" y="13186"/>
                  <a:ext cx="5130" cy="2607"/>
                  <a:chOff x="1725" y="13186"/>
                  <a:chExt cx="5130" cy="2607"/>
                </a:xfrm>
              </p:grpSpPr>
              <p:sp>
                <p:nvSpPr>
                  <p:cNvPr id="65" name="Rectangle 64"/>
                  <p:cNvSpPr>
                    <a:spLocks noChangeArrowheads="1"/>
                  </p:cNvSpPr>
                  <p:nvPr/>
                </p:nvSpPr>
                <p:spPr bwMode="auto">
                  <a:xfrm>
                    <a:off x="1725" y="14630"/>
                    <a:ext cx="2790" cy="1163"/>
                  </a:xfrm>
                  <a:prstGeom prst="rect">
                    <a:avLst/>
                  </a:prstGeom>
                  <a:solidFill>
                    <a:srgbClr val="DAEEF3"/>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sv-SE" sz="2400" b="0" i="0" u="none" strike="noStrike" cap="none" normalizeH="0" baseline="0" dirty="0" smtClean="0">
                      <a:ln>
                        <a:noFill/>
                      </a:ln>
                      <a:solidFill>
                        <a:schemeClr val="tx1"/>
                      </a:solidFill>
                      <a:effectLst/>
                      <a:latin typeface="Cambria" pitchFamily="18" charset="0"/>
                      <a:cs typeface="Arial" pitchFamily="34" charset="0"/>
                    </a:endParaRPr>
                  </a:p>
                </p:txBody>
              </p:sp>
              <p:grpSp>
                <p:nvGrpSpPr>
                  <p:cNvPr id="66" name="Group 65"/>
                  <p:cNvGrpSpPr>
                    <a:grpSpLocks/>
                  </p:cNvGrpSpPr>
                  <p:nvPr/>
                </p:nvGrpSpPr>
                <p:grpSpPr bwMode="auto">
                  <a:xfrm>
                    <a:off x="2880" y="13186"/>
                    <a:ext cx="3975" cy="1442"/>
                    <a:chOff x="2880" y="13186"/>
                    <a:chExt cx="3975" cy="1442"/>
                  </a:xfrm>
                </p:grpSpPr>
                <p:sp>
                  <p:nvSpPr>
                    <p:cNvPr id="67" name="Rectangle 66"/>
                    <p:cNvSpPr>
                      <a:spLocks noChangeArrowheads="1"/>
                    </p:cNvSpPr>
                    <p:nvPr/>
                  </p:nvSpPr>
                  <p:spPr bwMode="auto">
                    <a:xfrm>
                      <a:off x="4785" y="13186"/>
                      <a:ext cx="2070" cy="1131"/>
                    </a:xfrm>
                    <a:prstGeom prst="rect">
                      <a:avLst/>
                    </a:prstGeom>
                    <a:solidFill>
                      <a:srgbClr val="DAEEF3"/>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sv-SE" sz="2400" b="0" i="0" u="none" strike="noStrike" cap="none" normalizeH="0" baseline="0" dirty="0" smtClean="0">
                        <a:ln>
                          <a:noFill/>
                        </a:ln>
                        <a:solidFill>
                          <a:schemeClr val="tx1"/>
                        </a:solidFill>
                        <a:effectLst/>
                        <a:latin typeface="Cambria" pitchFamily="18" charset="0"/>
                        <a:cs typeface="Arial" pitchFamily="34" charset="0"/>
                      </a:endParaRPr>
                    </a:p>
                  </p:txBody>
                </p:sp>
                <p:sp>
                  <p:nvSpPr>
                    <p:cNvPr id="68" name="AutoShape 15"/>
                    <p:cNvSpPr>
                      <a:spLocks noChangeArrowheads="1"/>
                    </p:cNvSpPr>
                    <p:nvPr/>
                  </p:nvSpPr>
                  <p:spPr bwMode="auto">
                    <a:xfrm>
                      <a:off x="2880" y="13413"/>
                      <a:ext cx="1905" cy="1215"/>
                    </a:xfrm>
                    <a:custGeom>
                      <a:avLst/>
                      <a:gdLst>
                        <a:gd name="G0" fmla="+- 15119 0 0"/>
                        <a:gd name="G1" fmla="+- 4270 0 0"/>
                        <a:gd name="G2" fmla="+- 12158 0 4270"/>
                        <a:gd name="G3" fmla="+- G2 0 4270"/>
                        <a:gd name="G4" fmla="*/ G3 32768 32059"/>
                        <a:gd name="G5" fmla="*/ G4 1 2"/>
                        <a:gd name="G6" fmla="+- 21600 0 15119"/>
                        <a:gd name="G7" fmla="*/ G6 4270 6079"/>
                        <a:gd name="G8" fmla="+- G7 15119 0"/>
                        <a:gd name="T0" fmla="*/ 15119 w 21600"/>
                        <a:gd name="T1" fmla="*/ 0 h 21600"/>
                        <a:gd name="T2" fmla="*/ 15119 w 21600"/>
                        <a:gd name="T3" fmla="*/ 12158 h 21600"/>
                        <a:gd name="T4" fmla="*/ 1849 w 21600"/>
                        <a:gd name="T5" fmla="*/ 21600 h 21600"/>
                        <a:gd name="T6" fmla="*/ 21600 w 21600"/>
                        <a:gd name="T7" fmla="*/ 6079 h 21600"/>
                        <a:gd name="T8" fmla="*/ 17694720 60000 65536"/>
                        <a:gd name="T9" fmla="*/ 5898240 60000 65536"/>
                        <a:gd name="T10" fmla="*/ 5898240 60000 65536"/>
                        <a:gd name="T11" fmla="*/ 0 60000 65536"/>
                        <a:gd name="T12" fmla="*/ 12427 w 21600"/>
                        <a:gd name="T13" fmla="*/ G1 h 21600"/>
                        <a:gd name="T14" fmla="*/ G8 w 21600"/>
                        <a:gd name="T15" fmla="*/ G2 h 21600"/>
                      </a:gdLst>
                      <a:ahLst/>
                      <a:cxnLst>
                        <a:cxn ang="T8">
                          <a:pos x="T0" y="T1"/>
                        </a:cxn>
                        <a:cxn ang="T9">
                          <a:pos x="T2" y="T3"/>
                        </a:cxn>
                        <a:cxn ang="T10">
                          <a:pos x="T4" y="T5"/>
                        </a:cxn>
                        <a:cxn ang="T11">
                          <a:pos x="T6" y="T7"/>
                        </a:cxn>
                      </a:cxnLst>
                      <a:rect l="T12" t="T13" r="T14" b="T15"/>
                      <a:pathLst>
                        <a:path w="21600" h="21600">
                          <a:moveTo>
                            <a:pt x="21600" y="6079"/>
                          </a:moveTo>
                          <a:lnTo>
                            <a:pt x="15119" y="0"/>
                          </a:lnTo>
                          <a:lnTo>
                            <a:pt x="15119" y="4270"/>
                          </a:lnTo>
                          <a:lnTo>
                            <a:pt x="12427" y="4270"/>
                          </a:lnTo>
                          <a:cubicBezTo>
                            <a:pt x="5564" y="4270"/>
                            <a:pt x="0" y="7802"/>
                            <a:pt x="0" y="12158"/>
                          </a:cubicBezTo>
                          <a:lnTo>
                            <a:pt x="0" y="21600"/>
                          </a:lnTo>
                          <a:lnTo>
                            <a:pt x="3698" y="21600"/>
                          </a:lnTo>
                          <a:lnTo>
                            <a:pt x="3698" y="12158"/>
                          </a:lnTo>
                          <a:cubicBezTo>
                            <a:pt x="3698" y="9800"/>
                            <a:pt x="7606" y="7888"/>
                            <a:pt x="12427" y="7888"/>
                          </a:cubicBezTo>
                          <a:lnTo>
                            <a:pt x="15119" y="7888"/>
                          </a:lnTo>
                          <a:lnTo>
                            <a:pt x="15119" y="12158"/>
                          </a:lnTo>
                          <a:close/>
                        </a:path>
                      </a:pathLst>
                    </a:custGeom>
                    <a:solidFill>
                      <a:srgbClr val="FFC000"/>
                    </a:solidFill>
                    <a:ln w="9525">
                      <a:noFill/>
                      <a:miter lim="800000"/>
                      <a:headEnd/>
                      <a:tailEnd/>
                    </a:ln>
                  </p:spPr>
                  <p:txBody>
                    <a:bodyPr vert="horz" wrap="square" lIns="91440" tIns="45720" rIns="91440" bIns="45720" numCol="1" anchor="t" anchorCtr="0" compatLnSpc="1">
                      <a:prstTxWarp prst="textNoShape">
                        <a:avLst/>
                      </a:prstTxWarp>
                    </a:bodyPr>
                    <a:lstStyle/>
                    <a:p>
                      <a:endParaRPr lang="sv-SE"/>
                    </a:p>
                  </p:txBody>
                </p:sp>
              </p:grpSp>
            </p:grpSp>
          </p:grpSp>
        </p:grpSp>
      </p:grpSp>
      <p:grpSp>
        <p:nvGrpSpPr>
          <p:cNvPr id="69" name="Group 68"/>
          <p:cNvGrpSpPr/>
          <p:nvPr/>
        </p:nvGrpSpPr>
        <p:grpSpPr>
          <a:xfrm>
            <a:off x="6122194" y="2492896"/>
            <a:ext cx="1762174" cy="919410"/>
            <a:chOff x="1945730" y="2534605"/>
            <a:chExt cx="5578598" cy="2910619"/>
          </a:xfrm>
        </p:grpSpPr>
        <p:sp>
          <p:nvSpPr>
            <p:cNvPr id="70" name="Rectangle 69"/>
            <p:cNvSpPr>
              <a:spLocks noChangeArrowheads="1"/>
            </p:cNvSpPr>
            <p:nvPr/>
          </p:nvSpPr>
          <p:spPr bwMode="auto">
            <a:xfrm>
              <a:off x="4079648" y="4581128"/>
              <a:ext cx="1428456" cy="864096"/>
            </a:xfrm>
            <a:prstGeom prst="rect">
              <a:avLst/>
            </a:prstGeom>
            <a:solidFill>
              <a:srgbClr val="DAEEF3"/>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sv-SE" sz="2400" b="0" i="0" u="none" strike="noStrike" cap="none" normalizeH="0" baseline="0" dirty="0" smtClean="0">
                <a:ln>
                  <a:noFill/>
                </a:ln>
                <a:solidFill>
                  <a:schemeClr val="tx1"/>
                </a:solidFill>
                <a:effectLst/>
                <a:latin typeface="Cambria" pitchFamily="18" charset="0"/>
                <a:cs typeface="Arial" pitchFamily="34" charset="0"/>
              </a:endParaRPr>
            </a:p>
          </p:txBody>
        </p:sp>
        <p:sp>
          <p:nvSpPr>
            <p:cNvPr id="71" name="AutoShape 5"/>
            <p:cNvSpPr>
              <a:spLocks noChangeArrowheads="1"/>
            </p:cNvSpPr>
            <p:nvPr/>
          </p:nvSpPr>
          <p:spPr bwMode="auto">
            <a:xfrm rot="16200000">
              <a:off x="2824432" y="3732404"/>
              <a:ext cx="805802" cy="1705294"/>
            </a:xfrm>
            <a:custGeom>
              <a:avLst/>
              <a:gdLst>
                <a:gd name="G0" fmla="+- 15119 0 0"/>
                <a:gd name="G1" fmla="+- 4270 0 0"/>
                <a:gd name="G2" fmla="+- 12158 0 4270"/>
                <a:gd name="G3" fmla="+- G2 0 4270"/>
                <a:gd name="G4" fmla="*/ G3 32768 32059"/>
                <a:gd name="G5" fmla="*/ G4 1 2"/>
                <a:gd name="G6" fmla="+- 21600 0 15119"/>
                <a:gd name="G7" fmla="*/ G6 4270 6079"/>
                <a:gd name="G8" fmla="+- G7 15119 0"/>
                <a:gd name="T0" fmla="*/ 15119 w 21600"/>
                <a:gd name="T1" fmla="*/ 0 h 21600"/>
                <a:gd name="T2" fmla="*/ 15119 w 21600"/>
                <a:gd name="T3" fmla="*/ 12158 h 21600"/>
                <a:gd name="T4" fmla="*/ 1849 w 21600"/>
                <a:gd name="T5" fmla="*/ 21600 h 21600"/>
                <a:gd name="T6" fmla="*/ 21600 w 21600"/>
                <a:gd name="T7" fmla="*/ 6079 h 21600"/>
                <a:gd name="T8" fmla="*/ 17694720 60000 65536"/>
                <a:gd name="T9" fmla="*/ 5898240 60000 65536"/>
                <a:gd name="T10" fmla="*/ 5898240 60000 65536"/>
                <a:gd name="T11" fmla="*/ 0 60000 65536"/>
                <a:gd name="T12" fmla="*/ 12427 w 21600"/>
                <a:gd name="T13" fmla="*/ G1 h 21600"/>
                <a:gd name="T14" fmla="*/ G8 w 21600"/>
                <a:gd name="T15" fmla="*/ G2 h 21600"/>
              </a:gdLst>
              <a:ahLst/>
              <a:cxnLst>
                <a:cxn ang="T8">
                  <a:pos x="T0" y="T1"/>
                </a:cxn>
                <a:cxn ang="T9">
                  <a:pos x="T2" y="T3"/>
                </a:cxn>
                <a:cxn ang="T10">
                  <a:pos x="T4" y="T5"/>
                </a:cxn>
                <a:cxn ang="T11">
                  <a:pos x="T6" y="T7"/>
                </a:cxn>
              </a:cxnLst>
              <a:rect l="T12" t="T13" r="T14" b="T15"/>
              <a:pathLst>
                <a:path w="21600" h="21600">
                  <a:moveTo>
                    <a:pt x="21600" y="6079"/>
                  </a:moveTo>
                  <a:lnTo>
                    <a:pt x="15119" y="0"/>
                  </a:lnTo>
                  <a:lnTo>
                    <a:pt x="15119" y="4270"/>
                  </a:lnTo>
                  <a:lnTo>
                    <a:pt x="12427" y="4270"/>
                  </a:lnTo>
                  <a:cubicBezTo>
                    <a:pt x="5564" y="4270"/>
                    <a:pt x="0" y="7802"/>
                    <a:pt x="0" y="12158"/>
                  </a:cubicBezTo>
                  <a:lnTo>
                    <a:pt x="0" y="21600"/>
                  </a:lnTo>
                  <a:lnTo>
                    <a:pt x="3698" y="21600"/>
                  </a:lnTo>
                  <a:lnTo>
                    <a:pt x="3698" y="12158"/>
                  </a:lnTo>
                  <a:cubicBezTo>
                    <a:pt x="3698" y="9800"/>
                    <a:pt x="7606" y="7888"/>
                    <a:pt x="12427" y="7888"/>
                  </a:cubicBezTo>
                  <a:lnTo>
                    <a:pt x="15119" y="7888"/>
                  </a:lnTo>
                  <a:lnTo>
                    <a:pt x="15119" y="12158"/>
                  </a:lnTo>
                  <a:close/>
                </a:path>
              </a:pathLst>
            </a:custGeom>
            <a:solidFill>
              <a:srgbClr val="FFC000"/>
            </a:solidFill>
            <a:ln w="9525">
              <a:noFill/>
              <a:miter lim="800000"/>
              <a:headEnd/>
              <a:tailEnd/>
            </a:ln>
          </p:spPr>
          <p:txBody>
            <a:bodyPr vert="horz" wrap="square" lIns="91440" tIns="45720" rIns="91440" bIns="45720" numCol="1" anchor="t" anchorCtr="0" compatLnSpc="1">
              <a:prstTxWarp prst="textNoShape">
                <a:avLst/>
              </a:prstTxWarp>
            </a:bodyPr>
            <a:lstStyle/>
            <a:p>
              <a:endParaRPr lang="sv-SE"/>
            </a:p>
          </p:txBody>
        </p:sp>
        <p:sp>
          <p:nvSpPr>
            <p:cNvPr id="72" name="AutoShape 6"/>
            <p:cNvSpPr>
              <a:spLocks noChangeArrowheads="1"/>
            </p:cNvSpPr>
            <p:nvPr/>
          </p:nvSpPr>
          <p:spPr bwMode="auto">
            <a:xfrm rot="10800000">
              <a:off x="5455850" y="4182570"/>
              <a:ext cx="1206670" cy="1019843"/>
            </a:xfrm>
            <a:custGeom>
              <a:avLst/>
              <a:gdLst>
                <a:gd name="G0" fmla="+- 15119 0 0"/>
                <a:gd name="G1" fmla="+- 4270 0 0"/>
                <a:gd name="G2" fmla="+- 12158 0 4270"/>
                <a:gd name="G3" fmla="+- G2 0 4270"/>
                <a:gd name="G4" fmla="*/ G3 32768 32059"/>
                <a:gd name="G5" fmla="*/ G4 1 2"/>
                <a:gd name="G6" fmla="+- 21600 0 15119"/>
                <a:gd name="G7" fmla="*/ G6 4270 6079"/>
                <a:gd name="G8" fmla="+- G7 15119 0"/>
                <a:gd name="T0" fmla="*/ 15119 w 21600"/>
                <a:gd name="T1" fmla="*/ 0 h 21600"/>
                <a:gd name="T2" fmla="*/ 15119 w 21600"/>
                <a:gd name="T3" fmla="*/ 12158 h 21600"/>
                <a:gd name="T4" fmla="*/ 1849 w 21600"/>
                <a:gd name="T5" fmla="*/ 21600 h 21600"/>
                <a:gd name="T6" fmla="*/ 21600 w 21600"/>
                <a:gd name="T7" fmla="*/ 6079 h 21600"/>
                <a:gd name="T8" fmla="*/ 17694720 60000 65536"/>
                <a:gd name="T9" fmla="*/ 5898240 60000 65536"/>
                <a:gd name="T10" fmla="*/ 5898240 60000 65536"/>
                <a:gd name="T11" fmla="*/ 0 60000 65536"/>
                <a:gd name="T12" fmla="*/ 12427 w 21600"/>
                <a:gd name="T13" fmla="*/ G1 h 21600"/>
                <a:gd name="T14" fmla="*/ G8 w 21600"/>
                <a:gd name="T15" fmla="*/ G2 h 21600"/>
              </a:gdLst>
              <a:ahLst/>
              <a:cxnLst>
                <a:cxn ang="T8">
                  <a:pos x="T0" y="T1"/>
                </a:cxn>
                <a:cxn ang="T9">
                  <a:pos x="T2" y="T3"/>
                </a:cxn>
                <a:cxn ang="T10">
                  <a:pos x="T4" y="T5"/>
                </a:cxn>
                <a:cxn ang="T11">
                  <a:pos x="T6" y="T7"/>
                </a:cxn>
              </a:cxnLst>
              <a:rect l="T12" t="T13" r="T14" b="T15"/>
              <a:pathLst>
                <a:path w="21600" h="21600">
                  <a:moveTo>
                    <a:pt x="21600" y="6079"/>
                  </a:moveTo>
                  <a:lnTo>
                    <a:pt x="15119" y="0"/>
                  </a:lnTo>
                  <a:lnTo>
                    <a:pt x="15119" y="4270"/>
                  </a:lnTo>
                  <a:lnTo>
                    <a:pt x="12427" y="4270"/>
                  </a:lnTo>
                  <a:cubicBezTo>
                    <a:pt x="5564" y="4270"/>
                    <a:pt x="0" y="7802"/>
                    <a:pt x="0" y="12158"/>
                  </a:cubicBezTo>
                  <a:lnTo>
                    <a:pt x="0" y="21600"/>
                  </a:lnTo>
                  <a:lnTo>
                    <a:pt x="3698" y="21600"/>
                  </a:lnTo>
                  <a:lnTo>
                    <a:pt x="3698" y="12158"/>
                  </a:lnTo>
                  <a:cubicBezTo>
                    <a:pt x="3698" y="9800"/>
                    <a:pt x="7606" y="7888"/>
                    <a:pt x="12427" y="7888"/>
                  </a:cubicBezTo>
                  <a:lnTo>
                    <a:pt x="15119" y="7888"/>
                  </a:lnTo>
                  <a:lnTo>
                    <a:pt x="15119" y="12158"/>
                  </a:lnTo>
                  <a:close/>
                </a:path>
              </a:pathLst>
            </a:custGeom>
            <a:solidFill>
              <a:srgbClr val="FFC000"/>
            </a:solidFill>
            <a:ln w="9525">
              <a:noFill/>
              <a:miter lim="800000"/>
              <a:headEnd/>
              <a:tailEnd/>
            </a:ln>
          </p:spPr>
          <p:txBody>
            <a:bodyPr vert="horz" wrap="square" lIns="91440" tIns="45720" rIns="91440" bIns="45720" numCol="1" anchor="t" anchorCtr="0" compatLnSpc="1">
              <a:prstTxWarp prst="textNoShape">
                <a:avLst/>
              </a:prstTxWarp>
            </a:bodyPr>
            <a:lstStyle/>
            <a:p>
              <a:endParaRPr lang="sv-SE"/>
            </a:p>
          </p:txBody>
        </p:sp>
        <p:grpSp>
          <p:nvGrpSpPr>
            <p:cNvPr id="73" name="Group 72"/>
            <p:cNvGrpSpPr>
              <a:grpSpLocks/>
            </p:cNvGrpSpPr>
            <p:nvPr/>
          </p:nvGrpSpPr>
          <p:grpSpPr bwMode="auto">
            <a:xfrm>
              <a:off x="1945730" y="2534605"/>
              <a:ext cx="5578598" cy="1686483"/>
              <a:chOff x="1725" y="13186"/>
              <a:chExt cx="8445" cy="2607"/>
            </a:xfrm>
          </p:grpSpPr>
          <p:sp>
            <p:nvSpPr>
              <p:cNvPr id="74" name="AutoShape 8"/>
              <p:cNvSpPr>
                <a:spLocks noChangeArrowheads="1"/>
              </p:cNvSpPr>
              <p:nvPr/>
            </p:nvSpPr>
            <p:spPr bwMode="auto">
              <a:xfrm rot="5400000">
                <a:off x="7673" y="12837"/>
                <a:ext cx="960" cy="2565"/>
              </a:xfrm>
              <a:custGeom>
                <a:avLst/>
                <a:gdLst>
                  <a:gd name="G0" fmla="+- 15119 0 0"/>
                  <a:gd name="G1" fmla="+- 4270 0 0"/>
                  <a:gd name="G2" fmla="+- 12158 0 4270"/>
                  <a:gd name="G3" fmla="+- G2 0 4270"/>
                  <a:gd name="G4" fmla="*/ G3 32768 32059"/>
                  <a:gd name="G5" fmla="*/ G4 1 2"/>
                  <a:gd name="G6" fmla="+- 21600 0 15119"/>
                  <a:gd name="G7" fmla="*/ G6 4270 6079"/>
                  <a:gd name="G8" fmla="+- G7 15119 0"/>
                  <a:gd name="T0" fmla="*/ 15119 w 21600"/>
                  <a:gd name="T1" fmla="*/ 0 h 21600"/>
                  <a:gd name="T2" fmla="*/ 15119 w 21600"/>
                  <a:gd name="T3" fmla="*/ 12158 h 21600"/>
                  <a:gd name="T4" fmla="*/ 1849 w 21600"/>
                  <a:gd name="T5" fmla="*/ 21600 h 21600"/>
                  <a:gd name="T6" fmla="*/ 21600 w 21600"/>
                  <a:gd name="T7" fmla="*/ 6079 h 21600"/>
                  <a:gd name="T8" fmla="*/ 17694720 60000 65536"/>
                  <a:gd name="T9" fmla="*/ 5898240 60000 65536"/>
                  <a:gd name="T10" fmla="*/ 5898240 60000 65536"/>
                  <a:gd name="T11" fmla="*/ 0 60000 65536"/>
                  <a:gd name="T12" fmla="*/ 12427 w 21600"/>
                  <a:gd name="T13" fmla="*/ G1 h 21600"/>
                  <a:gd name="T14" fmla="*/ G8 w 21600"/>
                  <a:gd name="T15" fmla="*/ G2 h 21600"/>
                </a:gdLst>
                <a:ahLst/>
                <a:cxnLst>
                  <a:cxn ang="T8">
                    <a:pos x="T0" y="T1"/>
                  </a:cxn>
                  <a:cxn ang="T9">
                    <a:pos x="T2" y="T3"/>
                  </a:cxn>
                  <a:cxn ang="T10">
                    <a:pos x="T4" y="T5"/>
                  </a:cxn>
                  <a:cxn ang="T11">
                    <a:pos x="T6" y="T7"/>
                  </a:cxn>
                </a:cxnLst>
                <a:rect l="T12" t="T13" r="T14" b="T15"/>
                <a:pathLst>
                  <a:path w="21600" h="21600">
                    <a:moveTo>
                      <a:pt x="21600" y="6079"/>
                    </a:moveTo>
                    <a:lnTo>
                      <a:pt x="15119" y="0"/>
                    </a:lnTo>
                    <a:lnTo>
                      <a:pt x="15119" y="4270"/>
                    </a:lnTo>
                    <a:lnTo>
                      <a:pt x="12427" y="4270"/>
                    </a:lnTo>
                    <a:cubicBezTo>
                      <a:pt x="5564" y="4270"/>
                      <a:pt x="0" y="7802"/>
                      <a:pt x="0" y="12158"/>
                    </a:cubicBezTo>
                    <a:lnTo>
                      <a:pt x="0" y="21600"/>
                    </a:lnTo>
                    <a:lnTo>
                      <a:pt x="3698" y="21600"/>
                    </a:lnTo>
                    <a:lnTo>
                      <a:pt x="3698" y="12158"/>
                    </a:lnTo>
                    <a:cubicBezTo>
                      <a:pt x="3698" y="9800"/>
                      <a:pt x="7606" y="7888"/>
                      <a:pt x="12427" y="7888"/>
                    </a:cubicBezTo>
                    <a:lnTo>
                      <a:pt x="15119" y="7888"/>
                    </a:lnTo>
                    <a:lnTo>
                      <a:pt x="15119" y="12158"/>
                    </a:lnTo>
                    <a:close/>
                  </a:path>
                </a:pathLst>
              </a:custGeom>
              <a:solidFill>
                <a:srgbClr val="FFC000"/>
              </a:solidFill>
              <a:ln w="9525">
                <a:noFill/>
                <a:miter lim="800000"/>
                <a:headEnd/>
                <a:tailEnd/>
              </a:ln>
            </p:spPr>
            <p:txBody>
              <a:bodyPr vert="horz" wrap="square" lIns="91440" tIns="45720" rIns="91440" bIns="45720" numCol="1" anchor="t" anchorCtr="0" compatLnSpc="1">
                <a:prstTxWarp prst="textNoShape">
                  <a:avLst/>
                </a:prstTxWarp>
              </a:bodyPr>
              <a:lstStyle/>
              <a:p>
                <a:endParaRPr lang="sv-SE"/>
              </a:p>
            </p:txBody>
          </p:sp>
          <p:grpSp>
            <p:nvGrpSpPr>
              <p:cNvPr id="75" name="Group 74"/>
              <p:cNvGrpSpPr>
                <a:grpSpLocks/>
              </p:cNvGrpSpPr>
              <p:nvPr/>
            </p:nvGrpSpPr>
            <p:grpSpPr bwMode="auto">
              <a:xfrm>
                <a:off x="1725" y="13186"/>
                <a:ext cx="8445" cy="2607"/>
                <a:chOff x="1725" y="13186"/>
                <a:chExt cx="8445" cy="2607"/>
              </a:xfrm>
            </p:grpSpPr>
            <p:sp>
              <p:nvSpPr>
                <p:cNvPr id="76" name="Rectangle 75"/>
                <p:cNvSpPr>
                  <a:spLocks noChangeArrowheads="1"/>
                </p:cNvSpPr>
                <p:nvPr/>
              </p:nvSpPr>
              <p:spPr bwMode="auto">
                <a:xfrm>
                  <a:off x="7305" y="14600"/>
                  <a:ext cx="2865" cy="1193"/>
                </a:xfrm>
                <a:prstGeom prst="rect">
                  <a:avLst/>
                </a:prstGeom>
                <a:solidFill>
                  <a:srgbClr val="DAEEF3"/>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sv-SE" sz="1800" b="0" i="0" u="none" strike="noStrike" cap="none" normalizeH="0" baseline="0" dirty="0" smtClean="0">
                    <a:ln>
                      <a:noFill/>
                    </a:ln>
                    <a:solidFill>
                      <a:schemeClr val="tx1"/>
                    </a:solidFill>
                    <a:effectLst/>
                    <a:latin typeface="Arial" pitchFamily="34" charset="0"/>
                    <a:cs typeface="Arial" pitchFamily="34" charset="0"/>
                  </a:endParaRPr>
                </a:p>
              </p:txBody>
            </p:sp>
            <p:grpSp>
              <p:nvGrpSpPr>
                <p:cNvPr id="77" name="Group 76"/>
                <p:cNvGrpSpPr>
                  <a:grpSpLocks/>
                </p:cNvGrpSpPr>
                <p:nvPr/>
              </p:nvGrpSpPr>
              <p:grpSpPr bwMode="auto">
                <a:xfrm>
                  <a:off x="1725" y="13186"/>
                  <a:ext cx="5130" cy="2607"/>
                  <a:chOff x="1725" y="13186"/>
                  <a:chExt cx="5130" cy="2607"/>
                </a:xfrm>
              </p:grpSpPr>
              <p:sp>
                <p:nvSpPr>
                  <p:cNvPr id="78" name="Rectangle 77"/>
                  <p:cNvSpPr>
                    <a:spLocks noChangeArrowheads="1"/>
                  </p:cNvSpPr>
                  <p:nvPr/>
                </p:nvSpPr>
                <p:spPr bwMode="auto">
                  <a:xfrm>
                    <a:off x="1725" y="14630"/>
                    <a:ext cx="2790" cy="1163"/>
                  </a:xfrm>
                  <a:prstGeom prst="rect">
                    <a:avLst/>
                  </a:prstGeom>
                  <a:solidFill>
                    <a:srgbClr val="DAEEF3"/>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sv-SE" sz="2400" b="0" i="0" u="none" strike="noStrike" cap="none" normalizeH="0" baseline="0" dirty="0" smtClean="0">
                      <a:ln>
                        <a:noFill/>
                      </a:ln>
                      <a:solidFill>
                        <a:schemeClr val="tx1"/>
                      </a:solidFill>
                      <a:effectLst/>
                      <a:latin typeface="Cambria" pitchFamily="18" charset="0"/>
                      <a:cs typeface="Arial" pitchFamily="34" charset="0"/>
                    </a:endParaRPr>
                  </a:p>
                </p:txBody>
              </p:sp>
              <p:grpSp>
                <p:nvGrpSpPr>
                  <p:cNvPr id="79" name="Group 78"/>
                  <p:cNvGrpSpPr>
                    <a:grpSpLocks/>
                  </p:cNvGrpSpPr>
                  <p:nvPr/>
                </p:nvGrpSpPr>
                <p:grpSpPr bwMode="auto">
                  <a:xfrm>
                    <a:off x="2880" y="13186"/>
                    <a:ext cx="3975" cy="1442"/>
                    <a:chOff x="2880" y="13186"/>
                    <a:chExt cx="3975" cy="1442"/>
                  </a:xfrm>
                </p:grpSpPr>
                <p:sp>
                  <p:nvSpPr>
                    <p:cNvPr id="80" name="Rectangle 79"/>
                    <p:cNvSpPr>
                      <a:spLocks noChangeArrowheads="1"/>
                    </p:cNvSpPr>
                    <p:nvPr/>
                  </p:nvSpPr>
                  <p:spPr bwMode="auto">
                    <a:xfrm>
                      <a:off x="4785" y="13186"/>
                      <a:ext cx="2070" cy="1131"/>
                    </a:xfrm>
                    <a:prstGeom prst="rect">
                      <a:avLst/>
                    </a:prstGeom>
                    <a:solidFill>
                      <a:srgbClr val="DAEEF3"/>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sv-SE" sz="2400" b="0" i="0" u="none" strike="noStrike" cap="none" normalizeH="0" baseline="0" dirty="0" smtClean="0">
                        <a:ln>
                          <a:noFill/>
                        </a:ln>
                        <a:solidFill>
                          <a:schemeClr val="tx1"/>
                        </a:solidFill>
                        <a:effectLst/>
                        <a:latin typeface="Cambria" pitchFamily="18" charset="0"/>
                        <a:cs typeface="Arial" pitchFamily="34" charset="0"/>
                      </a:endParaRPr>
                    </a:p>
                  </p:txBody>
                </p:sp>
                <p:sp>
                  <p:nvSpPr>
                    <p:cNvPr id="81" name="AutoShape 15"/>
                    <p:cNvSpPr>
                      <a:spLocks noChangeArrowheads="1"/>
                    </p:cNvSpPr>
                    <p:nvPr/>
                  </p:nvSpPr>
                  <p:spPr bwMode="auto">
                    <a:xfrm>
                      <a:off x="2880" y="13413"/>
                      <a:ext cx="1905" cy="1215"/>
                    </a:xfrm>
                    <a:custGeom>
                      <a:avLst/>
                      <a:gdLst>
                        <a:gd name="G0" fmla="+- 15119 0 0"/>
                        <a:gd name="G1" fmla="+- 4270 0 0"/>
                        <a:gd name="G2" fmla="+- 12158 0 4270"/>
                        <a:gd name="G3" fmla="+- G2 0 4270"/>
                        <a:gd name="G4" fmla="*/ G3 32768 32059"/>
                        <a:gd name="G5" fmla="*/ G4 1 2"/>
                        <a:gd name="G6" fmla="+- 21600 0 15119"/>
                        <a:gd name="G7" fmla="*/ G6 4270 6079"/>
                        <a:gd name="G8" fmla="+- G7 15119 0"/>
                        <a:gd name="T0" fmla="*/ 15119 w 21600"/>
                        <a:gd name="T1" fmla="*/ 0 h 21600"/>
                        <a:gd name="T2" fmla="*/ 15119 w 21600"/>
                        <a:gd name="T3" fmla="*/ 12158 h 21600"/>
                        <a:gd name="T4" fmla="*/ 1849 w 21600"/>
                        <a:gd name="T5" fmla="*/ 21600 h 21600"/>
                        <a:gd name="T6" fmla="*/ 21600 w 21600"/>
                        <a:gd name="T7" fmla="*/ 6079 h 21600"/>
                        <a:gd name="T8" fmla="*/ 17694720 60000 65536"/>
                        <a:gd name="T9" fmla="*/ 5898240 60000 65536"/>
                        <a:gd name="T10" fmla="*/ 5898240 60000 65536"/>
                        <a:gd name="T11" fmla="*/ 0 60000 65536"/>
                        <a:gd name="T12" fmla="*/ 12427 w 21600"/>
                        <a:gd name="T13" fmla="*/ G1 h 21600"/>
                        <a:gd name="T14" fmla="*/ G8 w 21600"/>
                        <a:gd name="T15" fmla="*/ G2 h 21600"/>
                      </a:gdLst>
                      <a:ahLst/>
                      <a:cxnLst>
                        <a:cxn ang="T8">
                          <a:pos x="T0" y="T1"/>
                        </a:cxn>
                        <a:cxn ang="T9">
                          <a:pos x="T2" y="T3"/>
                        </a:cxn>
                        <a:cxn ang="T10">
                          <a:pos x="T4" y="T5"/>
                        </a:cxn>
                        <a:cxn ang="T11">
                          <a:pos x="T6" y="T7"/>
                        </a:cxn>
                      </a:cxnLst>
                      <a:rect l="T12" t="T13" r="T14" b="T15"/>
                      <a:pathLst>
                        <a:path w="21600" h="21600">
                          <a:moveTo>
                            <a:pt x="21600" y="6079"/>
                          </a:moveTo>
                          <a:lnTo>
                            <a:pt x="15119" y="0"/>
                          </a:lnTo>
                          <a:lnTo>
                            <a:pt x="15119" y="4270"/>
                          </a:lnTo>
                          <a:lnTo>
                            <a:pt x="12427" y="4270"/>
                          </a:lnTo>
                          <a:cubicBezTo>
                            <a:pt x="5564" y="4270"/>
                            <a:pt x="0" y="7802"/>
                            <a:pt x="0" y="12158"/>
                          </a:cubicBezTo>
                          <a:lnTo>
                            <a:pt x="0" y="21600"/>
                          </a:lnTo>
                          <a:lnTo>
                            <a:pt x="3698" y="21600"/>
                          </a:lnTo>
                          <a:lnTo>
                            <a:pt x="3698" y="12158"/>
                          </a:lnTo>
                          <a:cubicBezTo>
                            <a:pt x="3698" y="9800"/>
                            <a:pt x="7606" y="7888"/>
                            <a:pt x="12427" y="7888"/>
                          </a:cubicBezTo>
                          <a:lnTo>
                            <a:pt x="15119" y="7888"/>
                          </a:lnTo>
                          <a:lnTo>
                            <a:pt x="15119" y="12158"/>
                          </a:lnTo>
                          <a:close/>
                        </a:path>
                      </a:pathLst>
                    </a:custGeom>
                    <a:solidFill>
                      <a:srgbClr val="FFC000"/>
                    </a:solidFill>
                    <a:ln w="9525">
                      <a:noFill/>
                      <a:miter lim="800000"/>
                      <a:headEnd/>
                      <a:tailEnd/>
                    </a:ln>
                  </p:spPr>
                  <p:txBody>
                    <a:bodyPr vert="horz" wrap="square" lIns="91440" tIns="45720" rIns="91440" bIns="45720" numCol="1" anchor="t" anchorCtr="0" compatLnSpc="1">
                      <a:prstTxWarp prst="textNoShape">
                        <a:avLst/>
                      </a:prstTxWarp>
                    </a:bodyPr>
                    <a:lstStyle/>
                    <a:p>
                      <a:endParaRPr lang="sv-SE"/>
                    </a:p>
                  </p:txBody>
                </p:sp>
              </p:grpSp>
            </p:grpSp>
          </p:grpSp>
        </p:grpSp>
      </p:grpSp>
      <p:sp>
        <p:nvSpPr>
          <p:cNvPr id="82" name="TextBox 81"/>
          <p:cNvSpPr txBox="1"/>
          <p:nvPr/>
        </p:nvSpPr>
        <p:spPr>
          <a:xfrm>
            <a:off x="755576" y="3717032"/>
            <a:ext cx="7200800" cy="1754327"/>
          </a:xfrm>
          <a:prstGeom prst="rect">
            <a:avLst/>
          </a:prstGeom>
          <a:noFill/>
        </p:spPr>
        <p:txBody>
          <a:bodyPr wrap="square" rtlCol="0">
            <a:spAutoFit/>
          </a:bodyPr>
          <a:lstStyle/>
          <a:p>
            <a:pPr marL="342900" indent="-342900">
              <a:buAutoNum type="arabicPeriod"/>
            </a:pPr>
            <a:r>
              <a:rPr lang="sv-SE" dirty="0" smtClean="0"/>
              <a:t>Undersökning</a:t>
            </a:r>
          </a:p>
          <a:p>
            <a:pPr marL="342900" indent="-342900">
              <a:buAutoNum type="arabicPeriod"/>
            </a:pPr>
            <a:r>
              <a:rPr lang="sv-SE" dirty="0" smtClean="0"/>
              <a:t>Koncept</a:t>
            </a:r>
          </a:p>
          <a:p>
            <a:pPr marL="342900" indent="-342900">
              <a:buAutoNum type="arabicPeriod"/>
            </a:pPr>
            <a:r>
              <a:rPr lang="sv-SE" dirty="0" smtClean="0"/>
              <a:t>Skissning</a:t>
            </a:r>
          </a:p>
          <a:p>
            <a:pPr marL="342900" indent="-342900">
              <a:buAutoNum type="arabicPeriod"/>
            </a:pPr>
            <a:r>
              <a:rPr lang="sv-SE" dirty="0" smtClean="0"/>
              <a:t>Lo-Fi-prototyp</a:t>
            </a:r>
          </a:p>
          <a:p>
            <a:pPr marL="342900" indent="-342900">
              <a:buAutoNum type="arabicPeriod"/>
            </a:pPr>
            <a:r>
              <a:rPr lang="sv-SE" dirty="0" err="1" smtClean="0"/>
              <a:t>Hi-Fi</a:t>
            </a:r>
            <a:r>
              <a:rPr lang="sv-SE" dirty="0" smtClean="0"/>
              <a:t>-prototyp</a:t>
            </a:r>
          </a:p>
          <a:p>
            <a:pPr marL="342900" indent="-342900">
              <a:buAutoNum type="arabicPeriod"/>
            </a:pPr>
            <a:r>
              <a:rPr lang="sv-SE" dirty="0" smtClean="0"/>
              <a:t>Utvärdering</a:t>
            </a:r>
            <a:endParaRPr lang="sv-SE" dirty="0"/>
          </a:p>
        </p:txBody>
      </p:sp>
      <p:sp>
        <p:nvSpPr>
          <p:cNvPr id="83" name="TextBox 82"/>
          <p:cNvSpPr txBox="1"/>
          <p:nvPr/>
        </p:nvSpPr>
        <p:spPr>
          <a:xfrm>
            <a:off x="1911748" y="2708920"/>
            <a:ext cx="301660" cy="369332"/>
          </a:xfrm>
          <a:prstGeom prst="rect">
            <a:avLst/>
          </a:prstGeom>
          <a:noFill/>
        </p:spPr>
        <p:txBody>
          <a:bodyPr wrap="none" rtlCol="0">
            <a:spAutoFit/>
          </a:bodyPr>
          <a:lstStyle/>
          <a:p>
            <a:r>
              <a:rPr lang="sv-SE" dirty="0" smtClean="0"/>
              <a:t>1</a:t>
            </a:r>
            <a:endParaRPr lang="sv-SE" dirty="0"/>
          </a:p>
        </p:txBody>
      </p:sp>
      <p:sp>
        <p:nvSpPr>
          <p:cNvPr id="84" name="TextBox 83"/>
          <p:cNvSpPr txBox="1"/>
          <p:nvPr/>
        </p:nvSpPr>
        <p:spPr>
          <a:xfrm>
            <a:off x="2775844" y="2204864"/>
            <a:ext cx="301660" cy="369332"/>
          </a:xfrm>
          <a:prstGeom prst="rect">
            <a:avLst/>
          </a:prstGeom>
          <a:noFill/>
        </p:spPr>
        <p:txBody>
          <a:bodyPr wrap="none" rtlCol="0">
            <a:spAutoFit/>
          </a:bodyPr>
          <a:lstStyle/>
          <a:p>
            <a:r>
              <a:rPr lang="sv-SE" dirty="0"/>
              <a:t>2</a:t>
            </a:r>
          </a:p>
        </p:txBody>
      </p:sp>
      <p:sp>
        <p:nvSpPr>
          <p:cNvPr id="85" name="TextBox 84"/>
          <p:cNvSpPr txBox="1"/>
          <p:nvPr/>
        </p:nvSpPr>
        <p:spPr>
          <a:xfrm>
            <a:off x="3927972" y="2276872"/>
            <a:ext cx="301660" cy="369332"/>
          </a:xfrm>
          <a:prstGeom prst="rect">
            <a:avLst/>
          </a:prstGeom>
          <a:noFill/>
        </p:spPr>
        <p:txBody>
          <a:bodyPr wrap="none" rtlCol="0">
            <a:spAutoFit/>
          </a:bodyPr>
          <a:lstStyle/>
          <a:p>
            <a:r>
              <a:rPr lang="sv-SE" dirty="0"/>
              <a:t>3</a:t>
            </a:r>
          </a:p>
        </p:txBody>
      </p:sp>
      <p:sp>
        <p:nvSpPr>
          <p:cNvPr id="86" name="TextBox 85"/>
          <p:cNvSpPr txBox="1"/>
          <p:nvPr/>
        </p:nvSpPr>
        <p:spPr>
          <a:xfrm>
            <a:off x="4864076" y="1772816"/>
            <a:ext cx="301660" cy="369332"/>
          </a:xfrm>
          <a:prstGeom prst="rect">
            <a:avLst/>
          </a:prstGeom>
          <a:noFill/>
        </p:spPr>
        <p:txBody>
          <a:bodyPr wrap="none" rtlCol="0">
            <a:spAutoFit/>
          </a:bodyPr>
          <a:lstStyle/>
          <a:p>
            <a:r>
              <a:rPr lang="sv-SE" dirty="0"/>
              <a:t>4</a:t>
            </a:r>
          </a:p>
        </p:txBody>
      </p:sp>
      <p:sp>
        <p:nvSpPr>
          <p:cNvPr id="87" name="TextBox 86"/>
          <p:cNvSpPr txBox="1"/>
          <p:nvPr/>
        </p:nvSpPr>
        <p:spPr>
          <a:xfrm>
            <a:off x="5944196" y="2204864"/>
            <a:ext cx="301660" cy="369332"/>
          </a:xfrm>
          <a:prstGeom prst="rect">
            <a:avLst/>
          </a:prstGeom>
          <a:noFill/>
        </p:spPr>
        <p:txBody>
          <a:bodyPr wrap="none" rtlCol="0">
            <a:spAutoFit/>
          </a:bodyPr>
          <a:lstStyle/>
          <a:p>
            <a:r>
              <a:rPr lang="sv-SE" dirty="0" smtClean="0"/>
              <a:t>5</a:t>
            </a:r>
            <a:endParaRPr lang="sv-SE" dirty="0"/>
          </a:p>
        </p:txBody>
      </p:sp>
      <p:sp>
        <p:nvSpPr>
          <p:cNvPr id="88" name="TextBox 87"/>
          <p:cNvSpPr txBox="1"/>
          <p:nvPr/>
        </p:nvSpPr>
        <p:spPr>
          <a:xfrm>
            <a:off x="6808292" y="2708920"/>
            <a:ext cx="301660" cy="369332"/>
          </a:xfrm>
          <a:prstGeom prst="rect">
            <a:avLst/>
          </a:prstGeom>
          <a:noFill/>
        </p:spPr>
        <p:txBody>
          <a:bodyPr wrap="none" rtlCol="0">
            <a:spAutoFit/>
          </a:bodyPr>
          <a:lstStyle/>
          <a:p>
            <a:r>
              <a:rPr lang="sv-SE" dirty="0"/>
              <a:t>6</a:t>
            </a:r>
          </a:p>
        </p:txBody>
      </p:sp>
      <p:cxnSp>
        <p:nvCxnSpPr>
          <p:cNvPr id="94" name="Curved Connector 93"/>
          <p:cNvCxnSpPr>
            <a:stCxn id="44" idx="2"/>
          </p:cNvCxnSpPr>
          <p:nvPr/>
        </p:nvCxnSpPr>
        <p:spPr>
          <a:xfrm rot="16200000" flipH="1">
            <a:off x="5034525" y="2447321"/>
            <a:ext cx="1888902" cy="1802647"/>
          </a:xfrm>
          <a:prstGeom prst="curved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6" name="Curved Connector 95"/>
          <p:cNvCxnSpPr>
            <a:stCxn id="22" idx="2"/>
          </p:cNvCxnSpPr>
          <p:nvPr/>
        </p:nvCxnSpPr>
        <p:spPr>
          <a:xfrm rot="10800000" flipH="1" flipV="1">
            <a:off x="3163430" y="2026296"/>
            <a:ext cx="3572854" cy="2554832"/>
          </a:xfrm>
          <a:prstGeom prst="curvedConnector3">
            <a:avLst>
              <a:gd name="adj1" fmla="val 18002"/>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1" name="Curved Connector 100"/>
          <p:cNvCxnSpPr>
            <a:stCxn id="76" idx="3"/>
          </p:cNvCxnSpPr>
          <p:nvPr/>
        </p:nvCxnSpPr>
        <p:spPr>
          <a:xfrm flipH="1">
            <a:off x="7312348" y="2903732"/>
            <a:ext cx="572020" cy="1389364"/>
          </a:xfrm>
          <a:prstGeom prst="curvedConnector4">
            <a:avLst>
              <a:gd name="adj1" fmla="val -39964"/>
              <a:gd name="adj2" fmla="val 54387"/>
            </a:avLst>
          </a:prstGeom>
          <a:ln>
            <a:tailEnd type="arrow"/>
          </a:ln>
        </p:spPr>
        <p:style>
          <a:lnRef idx="2">
            <a:schemeClr val="accent1"/>
          </a:lnRef>
          <a:fillRef idx="0">
            <a:schemeClr val="accent1"/>
          </a:fillRef>
          <a:effectRef idx="1">
            <a:schemeClr val="accent1"/>
          </a:effectRef>
          <a:fontRef idx="minor">
            <a:schemeClr val="tx1"/>
          </a:fontRef>
        </p:style>
      </p:cxnSp>
      <p:pic>
        <p:nvPicPr>
          <p:cNvPr id="3" name="Picture 2" descr="ACM_ext_abst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52120" y="4709338"/>
            <a:ext cx="2952328" cy="1743998"/>
          </a:xfrm>
          <a:prstGeom prst="rect">
            <a:avLst/>
          </a:prstGeom>
        </p:spPr>
      </p:pic>
    </p:spTree>
    <p:extLst>
      <p:ext uri="{BB962C8B-B14F-4D97-AF65-F5344CB8AC3E}">
        <p14:creationId xmlns:p14="http://schemas.microsoft.com/office/powerpoint/2010/main" val="234340871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Kurslitteratur</a:t>
            </a:r>
            <a:endParaRPr lang="en-US" dirty="0"/>
          </a:p>
        </p:txBody>
      </p:sp>
      <p:sp>
        <p:nvSpPr>
          <p:cNvPr id="3" name="Content Placeholder 2"/>
          <p:cNvSpPr>
            <a:spLocks noGrp="1"/>
          </p:cNvSpPr>
          <p:nvPr>
            <p:ph idx="1"/>
          </p:nvPr>
        </p:nvSpPr>
        <p:spPr>
          <a:xfrm>
            <a:off x="457200" y="1600200"/>
            <a:ext cx="7787208" cy="4525963"/>
          </a:xfrm>
        </p:spPr>
        <p:txBody>
          <a:bodyPr>
            <a:normAutofit/>
          </a:bodyPr>
          <a:lstStyle/>
          <a:p>
            <a:r>
              <a:rPr lang="sv-SE" sz="2800" dirty="0" smtClean="0"/>
              <a:t>Kursböcker, 3 alternativ</a:t>
            </a:r>
          </a:p>
          <a:p>
            <a:r>
              <a:rPr lang="sv-SE" sz="2800" dirty="0" err="1" smtClean="0"/>
              <a:t>User</a:t>
            </a:r>
            <a:r>
              <a:rPr lang="sv-SE" sz="2800" dirty="0" smtClean="0"/>
              <a:t> </a:t>
            </a:r>
            <a:r>
              <a:rPr lang="sv-SE" sz="2800" dirty="0" err="1" smtClean="0"/>
              <a:t>Study</a:t>
            </a:r>
            <a:r>
              <a:rPr lang="sv-SE" sz="2800" dirty="0" smtClean="0"/>
              <a:t> </a:t>
            </a:r>
            <a:r>
              <a:rPr lang="sv-SE" sz="2800" dirty="0" err="1" smtClean="0"/>
              <a:t>Guidelines</a:t>
            </a:r>
            <a:r>
              <a:rPr lang="sv-SE" sz="2800" dirty="0" smtClean="0"/>
              <a:t> – direktlänk i </a:t>
            </a:r>
            <a:r>
              <a:rPr lang="sv-SE" sz="2800" dirty="0" err="1" smtClean="0"/>
              <a:t>Live@Lund</a:t>
            </a:r>
            <a:endParaRPr lang="sv-SE" sz="2800" dirty="0" smtClean="0"/>
          </a:p>
          <a:p>
            <a:r>
              <a:rPr lang="sv-SE" sz="2800" dirty="0" smtClean="0"/>
              <a:t>Artiklar och länkar – genom </a:t>
            </a:r>
            <a:r>
              <a:rPr lang="sv-SE" sz="2800" dirty="0" err="1" smtClean="0"/>
              <a:t>Live@Lund</a:t>
            </a:r>
            <a:endParaRPr lang="sv-SE" sz="2800" dirty="0" smtClean="0"/>
          </a:p>
          <a:p>
            <a:endParaRPr lang="sv-SE" sz="2800" dirty="0"/>
          </a:p>
          <a:p>
            <a:r>
              <a:rPr lang="sv-SE" sz="2800" dirty="0" smtClean="0"/>
              <a:t>Förvärvade kunskaper redovisas i projekt-portföljen och i artikeln</a:t>
            </a:r>
            <a:endParaRPr lang="sv-SE" sz="2400" dirty="0" smtClean="0"/>
          </a:p>
        </p:txBody>
      </p:sp>
    </p:spTree>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smtClean="0"/>
              <a:t>Bok, alt 1</a:t>
            </a:r>
            <a:endParaRPr lang="sv-SE" dirty="0"/>
          </a:p>
        </p:txBody>
      </p:sp>
      <p:sp>
        <p:nvSpPr>
          <p:cNvPr id="3" name="Content Placeholder 2"/>
          <p:cNvSpPr>
            <a:spLocks noGrp="1"/>
          </p:cNvSpPr>
          <p:nvPr>
            <p:ph idx="1"/>
          </p:nvPr>
        </p:nvSpPr>
        <p:spPr>
          <a:xfrm>
            <a:off x="457200" y="1600200"/>
            <a:ext cx="5554960" cy="4525963"/>
          </a:xfrm>
        </p:spPr>
        <p:txBody>
          <a:bodyPr>
            <a:normAutofit/>
          </a:bodyPr>
          <a:lstStyle/>
          <a:p>
            <a:r>
              <a:rPr lang="sv-SE" sz="2000" dirty="0" smtClean="0"/>
              <a:t>Interaktionsdesign och UX </a:t>
            </a:r>
            <a:br>
              <a:rPr lang="sv-SE" sz="2000" dirty="0" smtClean="0"/>
            </a:br>
            <a:r>
              <a:rPr lang="sv-SE" sz="2000" dirty="0" smtClean="0"/>
              <a:t>– om att skapa en god användarupplevelse (Mattias </a:t>
            </a:r>
            <a:r>
              <a:rPr lang="sv-SE" sz="2000" dirty="0" err="1" smtClean="0"/>
              <a:t>Arvola</a:t>
            </a:r>
            <a:r>
              <a:rPr lang="sv-SE" sz="2000" dirty="0" smtClean="0"/>
              <a:t>, </a:t>
            </a:r>
            <a:r>
              <a:rPr lang="sv-SE" sz="2000" dirty="0" err="1" smtClean="0"/>
              <a:t>LiU</a:t>
            </a:r>
            <a:r>
              <a:rPr lang="sv-SE" sz="2000" dirty="0" smtClean="0"/>
              <a:t>)</a:t>
            </a:r>
          </a:p>
          <a:p>
            <a:r>
              <a:rPr lang="sv-SE" sz="2000" dirty="0" smtClean="0"/>
              <a:t>Fördelar:</a:t>
            </a:r>
          </a:p>
          <a:p>
            <a:pPr lvl="1"/>
            <a:r>
              <a:rPr lang="sv-SE" sz="1600" dirty="0" smtClean="0"/>
              <a:t>Svenska</a:t>
            </a:r>
          </a:p>
          <a:p>
            <a:pPr lvl="1"/>
            <a:r>
              <a:rPr lang="sv-SE" sz="1600" dirty="0" smtClean="0"/>
              <a:t>Bra fokus och exempel på tidig designprocess</a:t>
            </a:r>
          </a:p>
          <a:p>
            <a:pPr lvl="1"/>
            <a:r>
              <a:rPr lang="sv-SE" sz="1600" dirty="0" smtClean="0"/>
              <a:t>Fokus på design i </a:t>
            </a:r>
            <a:r>
              <a:rPr lang="sv-SE" sz="1600" dirty="0" err="1" smtClean="0"/>
              <a:t>st</a:t>
            </a:r>
            <a:r>
              <a:rPr lang="sv-SE" sz="1600" dirty="0" smtClean="0"/>
              <a:t> f människa-dator-interaktion</a:t>
            </a:r>
          </a:p>
          <a:p>
            <a:pPr lvl="1"/>
            <a:r>
              <a:rPr lang="sv-SE" sz="1600" dirty="0" smtClean="0"/>
              <a:t>Många referenser till forskning</a:t>
            </a:r>
          </a:p>
          <a:p>
            <a:r>
              <a:rPr lang="sv-SE" sz="2000" dirty="0" smtClean="0"/>
              <a:t>Nackdelar:</a:t>
            </a:r>
          </a:p>
          <a:p>
            <a:pPr lvl="1"/>
            <a:r>
              <a:rPr lang="sv-SE" sz="1600" dirty="0" smtClean="0"/>
              <a:t>Väldigt ”akademisk” i början, det kan ta emot att läsa kap 1 (”moment 22”-problem)</a:t>
            </a:r>
            <a:endParaRPr lang="sv-SE" sz="1600" dirty="0"/>
          </a:p>
          <a:p>
            <a:pPr lvl="1"/>
            <a:r>
              <a:rPr lang="sv-SE" sz="1600" dirty="0" smtClean="0"/>
              <a:t>Mycket lite om detaljerad design</a:t>
            </a:r>
          </a:p>
        </p:txBody>
      </p:sp>
      <p:pic>
        <p:nvPicPr>
          <p:cNvPr id="4" name="Picture 3" descr="id och ux.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12160" y="1772816"/>
            <a:ext cx="2362992" cy="3406114"/>
          </a:xfrm>
          <a:prstGeom prst="rect">
            <a:avLst/>
          </a:prstGeom>
        </p:spPr>
      </p:pic>
      <p:sp>
        <p:nvSpPr>
          <p:cNvPr id="5" name="TextBox 4"/>
          <p:cNvSpPr txBox="1"/>
          <p:nvPr/>
        </p:nvSpPr>
        <p:spPr>
          <a:xfrm>
            <a:off x="6372200" y="5229200"/>
            <a:ext cx="1589723" cy="369332"/>
          </a:xfrm>
          <a:prstGeom prst="rect">
            <a:avLst/>
          </a:prstGeom>
          <a:noFill/>
        </p:spPr>
        <p:txBody>
          <a:bodyPr wrap="none" rtlCol="0">
            <a:spAutoFit/>
          </a:bodyPr>
          <a:lstStyle/>
          <a:p>
            <a:r>
              <a:rPr lang="sv-SE" dirty="0" smtClean="0"/>
              <a:t>”Gröna boken”</a:t>
            </a:r>
            <a:endParaRPr lang="sv-SE" dirty="0"/>
          </a:p>
        </p:txBody>
      </p:sp>
    </p:spTree>
    <p:extLst>
      <p:ext uri="{BB962C8B-B14F-4D97-AF65-F5344CB8AC3E}">
        <p14:creationId xmlns:p14="http://schemas.microsoft.com/office/powerpoint/2010/main" val="52880240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smtClean="0"/>
              <a:t>Bok, alt 2</a:t>
            </a:r>
            <a:endParaRPr lang="sv-SE" dirty="0"/>
          </a:p>
        </p:txBody>
      </p:sp>
      <p:sp>
        <p:nvSpPr>
          <p:cNvPr id="3" name="Content Placeholder 2"/>
          <p:cNvSpPr>
            <a:spLocks noGrp="1"/>
          </p:cNvSpPr>
          <p:nvPr>
            <p:ph idx="1"/>
          </p:nvPr>
        </p:nvSpPr>
        <p:spPr>
          <a:xfrm>
            <a:off x="457200" y="1600200"/>
            <a:ext cx="5554960" cy="4525963"/>
          </a:xfrm>
        </p:spPr>
        <p:txBody>
          <a:bodyPr>
            <a:normAutofit/>
          </a:bodyPr>
          <a:lstStyle/>
          <a:p>
            <a:r>
              <a:rPr lang="sv-SE" sz="2000" dirty="0" err="1" smtClean="0"/>
              <a:t>Interaction</a:t>
            </a:r>
            <a:r>
              <a:rPr lang="sv-SE" sz="2000" dirty="0" smtClean="0"/>
              <a:t> Design – </a:t>
            </a:r>
            <a:r>
              <a:rPr lang="sv-SE" sz="2000" dirty="0" err="1" smtClean="0"/>
              <a:t>beyond</a:t>
            </a:r>
            <a:r>
              <a:rPr lang="sv-SE" sz="2000" dirty="0" smtClean="0"/>
              <a:t> human-computer </a:t>
            </a:r>
            <a:r>
              <a:rPr lang="sv-SE" sz="2000" dirty="0" err="1" smtClean="0"/>
              <a:t>interaction</a:t>
            </a:r>
            <a:r>
              <a:rPr lang="sv-SE" sz="2000" dirty="0" smtClean="0"/>
              <a:t> (Yvonne Rogers, Jenny </a:t>
            </a:r>
            <a:r>
              <a:rPr lang="sv-SE" sz="2000" dirty="0" err="1" smtClean="0"/>
              <a:t>Preece</a:t>
            </a:r>
            <a:r>
              <a:rPr lang="sv-SE" sz="2000" dirty="0" smtClean="0"/>
              <a:t>, Helen Sharp)</a:t>
            </a:r>
          </a:p>
          <a:p>
            <a:r>
              <a:rPr lang="sv-SE" sz="2000" dirty="0" smtClean="0"/>
              <a:t>Fördelar:</a:t>
            </a:r>
          </a:p>
          <a:p>
            <a:pPr lvl="1"/>
            <a:r>
              <a:rPr lang="sv-SE" sz="1600" dirty="0" smtClean="0"/>
              <a:t>Utförlig</a:t>
            </a:r>
          </a:p>
          <a:p>
            <a:pPr lvl="1"/>
            <a:r>
              <a:rPr lang="sv-SE" sz="1600" dirty="0" smtClean="0"/>
              <a:t>Många referenser till forskning</a:t>
            </a:r>
          </a:p>
          <a:p>
            <a:pPr lvl="1"/>
            <a:r>
              <a:rPr lang="sv-SE" sz="1600" dirty="0" smtClean="0"/>
              <a:t>Kända författare med gott rykte</a:t>
            </a:r>
          </a:p>
          <a:p>
            <a:pPr lvl="1"/>
            <a:r>
              <a:rPr lang="sv-SE" sz="1600" dirty="0" smtClean="0"/>
              <a:t>Används på många ställen</a:t>
            </a:r>
          </a:p>
          <a:p>
            <a:r>
              <a:rPr lang="sv-SE" sz="2000" dirty="0" smtClean="0"/>
              <a:t>Nackdelar:</a:t>
            </a:r>
          </a:p>
          <a:p>
            <a:pPr lvl="1"/>
            <a:r>
              <a:rPr lang="sv-SE" sz="1600" dirty="0" smtClean="0"/>
              <a:t>Följer inte designprocessen (läsanvisningarna ”hoppar”)</a:t>
            </a:r>
          </a:p>
          <a:p>
            <a:pPr lvl="1"/>
            <a:r>
              <a:rPr lang="sv-SE" sz="1600" dirty="0" smtClean="0"/>
              <a:t>Tar spjärn mot människa-dator-interaktion</a:t>
            </a:r>
          </a:p>
        </p:txBody>
      </p:sp>
      <p:sp>
        <p:nvSpPr>
          <p:cNvPr id="5" name="TextBox 4"/>
          <p:cNvSpPr txBox="1"/>
          <p:nvPr/>
        </p:nvSpPr>
        <p:spPr>
          <a:xfrm>
            <a:off x="7092280" y="4941168"/>
            <a:ext cx="578028" cy="369332"/>
          </a:xfrm>
          <a:prstGeom prst="rect">
            <a:avLst/>
          </a:prstGeom>
          <a:noFill/>
        </p:spPr>
        <p:txBody>
          <a:bodyPr wrap="none" rtlCol="0">
            <a:spAutoFit/>
          </a:bodyPr>
          <a:lstStyle/>
          <a:p>
            <a:r>
              <a:rPr lang="sv-SE" dirty="0" smtClean="0"/>
              <a:t>”ID”</a:t>
            </a:r>
            <a:endParaRPr lang="sv-SE" dirty="0"/>
          </a:p>
        </p:txBody>
      </p:sp>
      <p:pic>
        <p:nvPicPr>
          <p:cNvPr id="6" name="Picture 5" descr="idbook.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56176" y="1700808"/>
            <a:ext cx="2403065" cy="3161928"/>
          </a:xfrm>
          <a:prstGeom prst="rect">
            <a:avLst/>
          </a:prstGeom>
        </p:spPr>
      </p:pic>
    </p:spTree>
    <p:extLst>
      <p:ext uri="{BB962C8B-B14F-4D97-AF65-F5344CB8AC3E}">
        <p14:creationId xmlns:p14="http://schemas.microsoft.com/office/powerpoint/2010/main" val="61098501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smtClean="0"/>
              <a:t>Bok, alt 3</a:t>
            </a:r>
            <a:endParaRPr lang="sv-SE" dirty="0"/>
          </a:p>
        </p:txBody>
      </p:sp>
      <p:sp>
        <p:nvSpPr>
          <p:cNvPr id="3" name="Content Placeholder 2"/>
          <p:cNvSpPr>
            <a:spLocks noGrp="1"/>
          </p:cNvSpPr>
          <p:nvPr>
            <p:ph idx="1"/>
          </p:nvPr>
        </p:nvSpPr>
        <p:spPr>
          <a:xfrm>
            <a:off x="457200" y="1600200"/>
            <a:ext cx="5554960" cy="4525963"/>
          </a:xfrm>
        </p:spPr>
        <p:txBody>
          <a:bodyPr>
            <a:normAutofit/>
          </a:bodyPr>
          <a:lstStyle/>
          <a:p>
            <a:r>
              <a:rPr lang="sv-SE" sz="2000" dirty="0" smtClean="0"/>
              <a:t>Designing for the Digital Age – </a:t>
            </a:r>
            <a:r>
              <a:rPr lang="sv-SE" sz="2000" dirty="0" err="1" smtClean="0"/>
              <a:t>how</a:t>
            </a:r>
            <a:r>
              <a:rPr lang="sv-SE" sz="2000" dirty="0" smtClean="0"/>
              <a:t> </a:t>
            </a:r>
            <a:r>
              <a:rPr lang="sv-SE" sz="2000" dirty="0" err="1" smtClean="0"/>
              <a:t>to</a:t>
            </a:r>
            <a:r>
              <a:rPr lang="sv-SE" sz="2000" dirty="0" smtClean="0"/>
              <a:t> </a:t>
            </a:r>
            <a:r>
              <a:rPr lang="sv-SE" sz="2000" dirty="0" err="1" smtClean="0"/>
              <a:t>create</a:t>
            </a:r>
            <a:r>
              <a:rPr lang="sv-SE" sz="2000" dirty="0" smtClean="0"/>
              <a:t> human-</a:t>
            </a:r>
            <a:r>
              <a:rPr lang="sv-SE" sz="2000" dirty="0" err="1" smtClean="0"/>
              <a:t>centered</a:t>
            </a:r>
            <a:r>
              <a:rPr lang="sv-SE" sz="2000" dirty="0" smtClean="0"/>
              <a:t> </a:t>
            </a:r>
            <a:r>
              <a:rPr lang="sv-SE" sz="2000" dirty="0" err="1" smtClean="0"/>
              <a:t>products</a:t>
            </a:r>
            <a:r>
              <a:rPr lang="sv-SE" sz="2000" dirty="0" smtClean="0"/>
              <a:t> and services (Kim Goodwin)</a:t>
            </a:r>
          </a:p>
          <a:p>
            <a:r>
              <a:rPr lang="sv-SE" sz="2000" dirty="0" smtClean="0"/>
              <a:t>Fördelar:</a:t>
            </a:r>
          </a:p>
          <a:p>
            <a:pPr lvl="1"/>
            <a:r>
              <a:rPr lang="sv-SE" sz="1600" dirty="0" smtClean="0"/>
              <a:t>Mycket utförlig</a:t>
            </a:r>
          </a:p>
          <a:p>
            <a:pPr lvl="1"/>
            <a:r>
              <a:rPr lang="sv-SE" sz="1600" dirty="0" smtClean="0"/>
              <a:t>Bra fokus på designprocess</a:t>
            </a:r>
          </a:p>
          <a:p>
            <a:pPr lvl="1"/>
            <a:r>
              <a:rPr lang="sv-SE" sz="1600" dirty="0" smtClean="0"/>
              <a:t>Förankrat i praktiken</a:t>
            </a:r>
          </a:p>
          <a:p>
            <a:pPr lvl="1"/>
            <a:r>
              <a:rPr lang="sv-SE" sz="1600" dirty="0" smtClean="0"/>
              <a:t>Detaljerad</a:t>
            </a:r>
          </a:p>
          <a:p>
            <a:r>
              <a:rPr lang="sv-SE" sz="2000" dirty="0" smtClean="0"/>
              <a:t>Nackdelar:</a:t>
            </a:r>
          </a:p>
          <a:p>
            <a:pPr lvl="1"/>
            <a:r>
              <a:rPr lang="sv-SE" sz="1600" dirty="0" smtClean="0"/>
              <a:t>Väldigt mycket text</a:t>
            </a:r>
          </a:p>
          <a:p>
            <a:pPr lvl="1"/>
            <a:r>
              <a:rPr lang="sv-SE" sz="1600" dirty="0" smtClean="0"/>
              <a:t>Inga referenser alls</a:t>
            </a:r>
          </a:p>
          <a:p>
            <a:pPr lvl="1"/>
            <a:r>
              <a:rPr lang="sv-SE" sz="1600" dirty="0" smtClean="0"/>
              <a:t>Den bok som lärarna har minst erfarenhet av!</a:t>
            </a:r>
          </a:p>
        </p:txBody>
      </p:sp>
      <p:sp>
        <p:nvSpPr>
          <p:cNvPr id="5" name="TextBox 4"/>
          <p:cNvSpPr txBox="1"/>
          <p:nvPr/>
        </p:nvSpPr>
        <p:spPr>
          <a:xfrm>
            <a:off x="6732240" y="5301208"/>
            <a:ext cx="795448" cy="369332"/>
          </a:xfrm>
          <a:prstGeom prst="rect">
            <a:avLst/>
          </a:prstGeom>
          <a:noFill/>
        </p:spPr>
        <p:txBody>
          <a:bodyPr wrap="none" rtlCol="0">
            <a:spAutoFit/>
          </a:bodyPr>
          <a:lstStyle/>
          <a:p>
            <a:r>
              <a:rPr lang="sv-SE" dirty="0" smtClean="0"/>
              <a:t>”DDA”</a:t>
            </a:r>
            <a:endParaRPr lang="sv-SE" dirty="0"/>
          </a:p>
        </p:txBody>
      </p:sp>
      <p:pic>
        <p:nvPicPr>
          <p:cNvPr id="6" name="Picture 5" descr="dda.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940152" y="1988840"/>
            <a:ext cx="2463935" cy="3096344"/>
          </a:xfrm>
          <a:prstGeom prst="rect">
            <a:avLst/>
          </a:prstGeom>
        </p:spPr>
      </p:pic>
    </p:spTree>
    <p:extLst>
      <p:ext uri="{BB962C8B-B14F-4D97-AF65-F5344CB8AC3E}">
        <p14:creationId xmlns:p14="http://schemas.microsoft.com/office/powerpoint/2010/main" val="61098501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Examination</a:t>
            </a:r>
            <a:endParaRPr lang="en-US" dirty="0"/>
          </a:p>
        </p:txBody>
      </p:sp>
      <p:sp>
        <p:nvSpPr>
          <p:cNvPr id="3" name="Content Placeholder 2"/>
          <p:cNvSpPr>
            <a:spLocks noGrp="1"/>
          </p:cNvSpPr>
          <p:nvPr>
            <p:ph idx="1"/>
          </p:nvPr>
        </p:nvSpPr>
        <p:spPr/>
        <p:txBody>
          <a:bodyPr>
            <a:normAutofit/>
          </a:bodyPr>
          <a:lstStyle/>
          <a:p>
            <a:r>
              <a:rPr lang="sv-SE" sz="2400" dirty="0" smtClean="0"/>
              <a:t>Sammanvägt betyg av</a:t>
            </a:r>
          </a:p>
          <a:p>
            <a:pPr lvl="1"/>
            <a:r>
              <a:rPr lang="sv-SE" sz="2000" dirty="0" smtClean="0"/>
              <a:t>Gruppens projektbetyg (0,5)</a:t>
            </a:r>
          </a:p>
          <a:p>
            <a:pPr lvl="2"/>
            <a:r>
              <a:rPr lang="sv-SE" sz="1600" dirty="0" smtClean="0"/>
              <a:t>Koncept</a:t>
            </a:r>
          </a:p>
          <a:p>
            <a:pPr lvl="2"/>
            <a:r>
              <a:rPr lang="sv-SE" sz="1600" dirty="0" smtClean="0"/>
              <a:t>Realisering av prototyp (interaktion)</a:t>
            </a:r>
          </a:p>
          <a:p>
            <a:pPr lvl="2"/>
            <a:r>
              <a:rPr lang="sv-SE" sz="1600" dirty="0" smtClean="0"/>
              <a:t>Realisering av prototyp (visuell design)</a:t>
            </a:r>
            <a:endParaRPr lang="sv-SE" sz="1600" dirty="0"/>
          </a:p>
          <a:p>
            <a:pPr lvl="2"/>
            <a:r>
              <a:rPr lang="sv-SE" sz="1600" dirty="0" smtClean="0"/>
              <a:t>Projekt-portfölj</a:t>
            </a:r>
          </a:p>
          <a:p>
            <a:pPr lvl="2"/>
            <a:r>
              <a:rPr lang="sv-SE" sz="1600" dirty="0" smtClean="0"/>
              <a:t>Presentation</a:t>
            </a:r>
          </a:p>
          <a:p>
            <a:pPr lvl="1"/>
            <a:r>
              <a:rPr lang="sv-SE" sz="2000" dirty="0" smtClean="0"/>
              <a:t>Individuell uppgift (0,5)</a:t>
            </a:r>
          </a:p>
          <a:p>
            <a:pPr lvl="2"/>
            <a:r>
              <a:rPr lang="sv-SE" sz="1600" dirty="0" smtClean="0"/>
              <a:t>Innehåll (beskrivningar och diskussion)</a:t>
            </a:r>
          </a:p>
          <a:p>
            <a:pPr lvl="2"/>
            <a:r>
              <a:rPr lang="sv-SE" sz="1600" dirty="0" smtClean="0"/>
              <a:t>Referenser</a:t>
            </a:r>
          </a:p>
          <a:p>
            <a:pPr lvl="2"/>
            <a:r>
              <a:rPr lang="sv-SE" sz="1600" dirty="0" smtClean="0"/>
              <a:t>Disposition</a:t>
            </a:r>
          </a:p>
          <a:p>
            <a:pPr lvl="2"/>
            <a:r>
              <a:rPr lang="sv-SE" sz="1600" dirty="0" smtClean="0"/>
              <a:t>Språk</a:t>
            </a:r>
          </a:p>
          <a:p>
            <a:r>
              <a:rPr lang="sv-SE" sz="2400" dirty="0" smtClean="0"/>
              <a:t>Tillägg kan ges för bra projekt-process</a:t>
            </a:r>
          </a:p>
          <a:p>
            <a:endParaRPr lang="sv-SE" sz="2400" dirty="0"/>
          </a:p>
        </p:txBody>
      </p:sp>
    </p:spTree>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 </a:t>
            </a:r>
            <a:r>
              <a:rPr lang="en-US" dirty="0" err="1" smtClean="0"/>
              <a:t>av</a:t>
            </a:r>
            <a:r>
              <a:rPr lang="en-US" dirty="0" smtClean="0"/>
              <a:t> </a:t>
            </a:r>
            <a:r>
              <a:rPr lang="en-US" dirty="0" err="1" smtClean="0"/>
              <a:t>interaktionsdesign</a:t>
            </a:r>
            <a:endParaRPr lang="en-US" dirty="0"/>
          </a:p>
        </p:txBody>
      </p:sp>
      <p:sp>
        <p:nvSpPr>
          <p:cNvPr id="3" name="Content Placeholder 2"/>
          <p:cNvSpPr>
            <a:spLocks noGrp="1"/>
          </p:cNvSpPr>
          <p:nvPr>
            <p:ph idx="1"/>
          </p:nvPr>
        </p:nvSpPr>
        <p:spPr>
          <a:xfrm>
            <a:off x="683568" y="1855365"/>
            <a:ext cx="8229600" cy="4525963"/>
          </a:xfrm>
        </p:spPr>
        <p:txBody>
          <a:bodyPr/>
          <a:lstStyle/>
          <a:p>
            <a:pPr marL="0" indent="0">
              <a:buNone/>
            </a:pPr>
            <a:r>
              <a:rPr lang="en-GB" i="1" dirty="0" smtClean="0"/>
              <a:t>Designing </a:t>
            </a:r>
            <a:r>
              <a:rPr lang="en-GB" i="1" dirty="0"/>
              <a:t>interactive products to support the way people communicate and interact in their everyday and working </a:t>
            </a:r>
            <a:r>
              <a:rPr lang="en-GB" i="1" dirty="0" smtClean="0"/>
              <a:t>lives.</a:t>
            </a:r>
            <a:endParaRPr lang="en-GB" i="1" dirty="0"/>
          </a:p>
          <a:p>
            <a:pPr marL="1371600" lvl="3" indent="0">
              <a:buNone/>
            </a:pPr>
            <a:endParaRPr lang="en-GB" dirty="0" smtClean="0"/>
          </a:p>
          <a:p>
            <a:pPr marL="1371600" lvl="3" indent="0">
              <a:buNone/>
            </a:pPr>
            <a:r>
              <a:rPr lang="en-GB" dirty="0"/>
              <a:t>	</a:t>
            </a:r>
            <a:r>
              <a:rPr lang="en-GB" dirty="0" smtClean="0"/>
              <a:t>	</a:t>
            </a:r>
          </a:p>
          <a:p>
            <a:pPr marL="1371600" lvl="3" indent="0">
              <a:buNone/>
            </a:pPr>
            <a:r>
              <a:rPr lang="en-GB" dirty="0"/>
              <a:t>	</a:t>
            </a:r>
            <a:r>
              <a:rPr lang="en-GB" dirty="0" smtClean="0"/>
              <a:t>		Sharp</a:t>
            </a:r>
            <a:r>
              <a:rPr lang="en-GB" dirty="0"/>
              <a:t>, Rogers and </a:t>
            </a:r>
            <a:r>
              <a:rPr lang="en-GB" dirty="0" err="1"/>
              <a:t>Preece</a:t>
            </a:r>
            <a:r>
              <a:rPr lang="en-GB" dirty="0"/>
              <a:t> (2011)</a:t>
            </a:r>
          </a:p>
          <a:p>
            <a:endParaRPr lang="en-GB" sz="1600" dirty="0"/>
          </a:p>
          <a:p>
            <a:pPr>
              <a:buNone/>
            </a:pPr>
            <a:endParaRPr lang="en-US" dirty="0"/>
          </a:p>
        </p:txBody>
      </p:sp>
    </p:spTree>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smtClean="0"/>
              <a:t>Administrativt!</a:t>
            </a:r>
            <a:endParaRPr lang="sv-SE" dirty="0"/>
          </a:p>
        </p:txBody>
      </p:sp>
      <p:sp>
        <p:nvSpPr>
          <p:cNvPr id="3" name="Content Placeholder 2"/>
          <p:cNvSpPr>
            <a:spLocks noGrp="1"/>
          </p:cNvSpPr>
          <p:nvPr>
            <p:ph idx="1"/>
          </p:nvPr>
        </p:nvSpPr>
        <p:spPr/>
        <p:txBody>
          <a:bodyPr/>
          <a:lstStyle/>
          <a:p>
            <a:endParaRPr lang="sv-SE"/>
          </a:p>
        </p:txBody>
      </p:sp>
    </p:spTree>
    <p:extLst>
      <p:ext uri="{BB962C8B-B14F-4D97-AF65-F5344CB8AC3E}">
        <p14:creationId xmlns:p14="http://schemas.microsoft.com/office/powerpoint/2010/main" val="119784813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ubrik 3"/>
          <p:cNvSpPr>
            <a:spLocks noGrp="1"/>
          </p:cNvSpPr>
          <p:nvPr>
            <p:ph type="ctrTitle"/>
          </p:nvPr>
        </p:nvSpPr>
        <p:spPr>
          <a:xfrm>
            <a:off x="899592" y="1484785"/>
            <a:ext cx="7558608" cy="2115666"/>
          </a:xfrm>
        </p:spPr>
        <p:txBody>
          <a:bodyPr>
            <a:noAutofit/>
          </a:bodyPr>
          <a:lstStyle/>
          <a:p>
            <a:r>
              <a:rPr lang="sv-SE" sz="3200" dirty="0" smtClean="0"/>
              <a:t>Kolla att era uppgifter är korrekta i listan (fyll i/ändra om något saknas/är fel) och skriv er namnteckning bredvid om de stämmer.</a:t>
            </a:r>
            <a:endParaRPr lang="sv-SE" sz="3200" dirty="0"/>
          </a:p>
        </p:txBody>
      </p:sp>
      <p:sp>
        <p:nvSpPr>
          <p:cNvPr id="5" name="Underrubrik 4"/>
          <p:cNvSpPr>
            <a:spLocks noGrp="1"/>
          </p:cNvSpPr>
          <p:nvPr>
            <p:ph type="subTitle" idx="1"/>
          </p:nvPr>
        </p:nvSpPr>
        <p:spPr>
          <a:xfrm>
            <a:off x="1371600" y="4869160"/>
            <a:ext cx="6400800" cy="769640"/>
          </a:xfrm>
        </p:spPr>
        <p:txBody>
          <a:bodyPr/>
          <a:lstStyle/>
          <a:p>
            <a:r>
              <a:rPr lang="sv-SE" dirty="0"/>
              <a:t>Frågor om kursupplägg?</a:t>
            </a:r>
          </a:p>
        </p:txBody>
      </p:sp>
    </p:spTree>
    <p:extLst>
      <p:ext uri="{BB962C8B-B14F-4D97-AF65-F5344CB8AC3E}">
        <p14:creationId xmlns:p14="http://schemas.microsoft.com/office/powerpoint/2010/main" val="3038137659"/>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smtClean="0"/>
              <a:t>Kursombud?</a:t>
            </a:r>
            <a:endParaRPr lang="sv-SE" dirty="0"/>
          </a:p>
        </p:txBody>
      </p:sp>
      <p:sp>
        <p:nvSpPr>
          <p:cNvPr id="3" name="Subtitle 2"/>
          <p:cNvSpPr>
            <a:spLocks noGrp="1"/>
          </p:cNvSpPr>
          <p:nvPr>
            <p:ph type="subTitle" idx="1"/>
          </p:nvPr>
        </p:nvSpPr>
        <p:spPr/>
        <p:txBody>
          <a:bodyPr/>
          <a:lstStyle/>
          <a:p>
            <a:endParaRPr lang="sv-SE"/>
          </a:p>
        </p:txBody>
      </p:sp>
    </p:spTree>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smtClean="0"/>
              <a:t>Efter paus</a:t>
            </a:r>
            <a:endParaRPr lang="sv-SE" dirty="0"/>
          </a:p>
        </p:txBody>
      </p:sp>
      <p:sp>
        <p:nvSpPr>
          <p:cNvPr id="3" name="Content Placeholder 2"/>
          <p:cNvSpPr>
            <a:spLocks noGrp="1"/>
          </p:cNvSpPr>
          <p:nvPr>
            <p:ph idx="1"/>
          </p:nvPr>
        </p:nvSpPr>
        <p:spPr/>
        <p:txBody>
          <a:bodyPr/>
          <a:lstStyle/>
          <a:p>
            <a:r>
              <a:rPr lang="sv-SE" dirty="0" smtClean="0"/>
              <a:t>Projekt-</a:t>
            </a:r>
            <a:r>
              <a:rPr lang="sv-SE" dirty="0" smtClean="0"/>
              <a:t>introduktion</a:t>
            </a:r>
            <a:endParaRPr lang="sv-SE" dirty="0" smtClean="0"/>
          </a:p>
          <a:p>
            <a:r>
              <a:rPr lang="sv-SE" dirty="0" smtClean="0"/>
              <a:t>Projekt-instruktioner</a:t>
            </a:r>
          </a:p>
          <a:p>
            <a:endParaRPr lang="sv-SE" dirty="0"/>
          </a:p>
          <a:p>
            <a:r>
              <a:rPr lang="sv-SE" dirty="0" smtClean="0"/>
              <a:t>Projektgrupps-</a:t>
            </a:r>
            <a:r>
              <a:rPr lang="sv-SE" dirty="0" smtClean="0"/>
              <a:t>indelning</a:t>
            </a:r>
            <a:endParaRPr lang="sv-SE" dirty="0"/>
          </a:p>
          <a:p>
            <a:r>
              <a:rPr lang="sv-SE" dirty="0" smtClean="0"/>
              <a:t>Blandade grupper! </a:t>
            </a:r>
          </a:p>
          <a:p>
            <a:pPr lvl="1"/>
            <a:r>
              <a:rPr lang="sv-SE" dirty="0" smtClean="0"/>
              <a:t>4 i varje grupp</a:t>
            </a:r>
          </a:p>
          <a:p>
            <a:pPr lvl="1"/>
            <a:r>
              <a:rPr lang="sv-SE" dirty="0" smtClean="0"/>
              <a:t>(Helst) max 2 från samma program i en grupp</a:t>
            </a:r>
            <a:endParaRPr lang="sv-SE" dirty="0"/>
          </a:p>
        </p:txBody>
      </p:sp>
    </p:spTree>
    <p:extLst>
      <p:ext uri="{BB962C8B-B14F-4D97-AF65-F5344CB8AC3E}">
        <p14:creationId xmlns:p14="http://schemas.microsoft.com/office/powerpoint/2010/main" val="258504863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Frågor</a:t>
            </a:r>
            <a:r>
              <a:rPr lang="en-US" dirty="0" smtClean="0"/>
              <a:t>?</a:t>
            </a:r>
            <a:endParaRPr lang="en-US" dirty="0"/>
          </a:p>
        </p:txBody>
      </p:sp>
      <p:pic>
        <p:nvPicPr>
          <p:cNvPr id="5" name="Content Placeholder 4" descr="Question-Girl.png"/>
          <p:cNvPicPr>
            <a:picLocks noGrp="1" noChangeAspect="1"/>
          </p:cNvPicPr>
          <p:nvPr>
            <p:ph idx="1"/>
          </p:nvPr>
        </p:nvPicPr>
        <p:blipFill>
          <a:blip r:embed="rId2">
            <a:extLst>
              <a:ext uri="{28A0092B-C50C-407E-A947-70E740481C1C}">
                <a14:useLocalDpi xmlns:a14="http://schemas.microsoft.com/office/drawing/2010/main" val="0"/>
              </a:ext>
            </a:extLst>
          </a:blip>
          <a:srcRect l="-53002" r="-53002"/>
          <a:stretch>
            <a:fillRect/>
          </a:stretch>
        </p:blipFill>
        <p:spPr/>
      </p:pic>
    </p:spTree>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smtClean="0"/>
              <a:t>Projektet</a:t>
            </a:r>
            <a:endParaRPr lang="sv-SE" dirty="0"/>
          </a:p>
        </p:txBody>
      </p:sp>
      <p:sp>
        <p:nvSpPr>
          <p:cNvPr id="3" name="Content Placeholder 2"/>
          <p:cNvSpPr>
            <a:spLocks noGrp="1"/>
          </p:cNvSpPr>
          <p:nvPr>
            <p:ph idx="1"/>
          </p:nvPr>
        </p:nvSpPr>
        <p:spPr/>
        <p:txBody>
          <a:bodyPr/>
          <a:lstStyle/>
          <a:p>
            <a:r>
              <a:rPr lang="sv-SE" dirty="0" smtClean="0"/>
              <a:t>På torsdag får ni en design-</a:t>
            </a:r>
            <a:r>
              <a:rPr lang="sv-SE" dirty="0" err="1" smtClean="0"/>
              <a:t>brief</a:t>
            </a:r>
            <a:r>
              <a:rPr lang="sv-SE" dirty="0" smtClean="0"/>
              <a:t> eller en frågeställning som behöver en lösning</a:t>
            </a:r>
          </a:p>
          <a:p>
            <a:r>
              <a:rPr lang="sv-SE" dirty="0" smtClean="0"/>
              <a:t>Projektet ska utmynna i:</a:t>
            </a:r>
          </a:p>
          <a:p>
            <a:pPr lvl="1"/>
            <a:r>
              <a:rPr lang="sv-SE" dirty="0" smtClean="0"/>
              <a:t>En prototyp</a:t>
            </a:r>
          </a:p>
          <a:p>
            <a:pPr lvl="2"/>
            <a:r>
              <a:rPr lang="sv-SE" dirty="0" smtClean="0"/>
              <a:t>Stegvis mer konkret</a:t>
            </a:r>
          </a:p>
          <a:p>
            <a:pPr lvl="1"/>
            <a:r>
              <a:rPr lang="sv-SE" dirty="0" smtClean="0"/>
              <a:t>En projekt-portfölj</a:t>
            </a:r>
          </a:p>
          <a:p>
            <a:pPr lvl="2"/>
            <a:r>
              <a:rPr lang="sv-SE" dirty="0" smtClean="0"/>
              <a:t>Dokumenterar </a:t>
            </a:r>
            <a:r>
              <a:rPr lang="sv-SE" dirty="0" smtClean="0"/>
              <a:t>och s</a:t>
            </a:r>
            <a:r>
              <a:rPr lang="sv-SE" dirty="0" smtClean="0"/>
              <a:t>amlar </a:t>
            </a:r>
            <a:r>
              <a:rPr lang="sv-SE" dirty="0" smtClean="0"/>
              <a:t>allt material ni skapar</a:t>
            </a:r>
          </a:p>
          <a:p>
            <a:pPr lvl="2"/>
            <a:r>
              <a:rPr lang="sv-SE" dirty="0" smtClean="0"/>
              <a:t>”Design-dagbok”</a:t>
            </a:r>
            <a:r>
              <a:rPr lang="sv-SE" dirty="0"/>
              <a:t> </a:t>
            </a:r>
            <a:r>
              <a:rPr lang="sv-SE" dirty="0" smtClean="0"/>
              <a:t>med designbeslut, motiveringar och referenser</a:t>
            </a:r>
          </a:p>
        </p:txBody>
      </p:sp>
    </p:spTree>
    <p:extLst>
      <p:ext uri="{BB962C8B-B14F-4D97-AF65-F5344CB8AC3E}">
        <p14:creationId xmlns:p14="http://schemas.microsoft.com/office/powerpoint/2010/main" val="367286932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smtClean="0"/>
              <a:t>Projekt-portfölj I – allt ni skapar</a:t>
            </a:r>
            <a:endParaRPr lang="sv-SE" dirty="0"/>
          </a:p>
        </p:txBody>
      </p:sp>
      <p:sp>
        <p:nvSpPr>
          <p:cNvPr id="3" name="Content Placeholder 2"/>
          <p:cNvSpPr>
            <a:spLocks noGrp="1"/>
          </p:cNvSpPr>
          <p:nvPr>
            <p:ph idx="1"/>
          </p:nvPr>
        </p:nvSpPr>
        <p:spPr/>
        <p:txBody>
          <a:bodyPr/>
          <a:lstStyle/>
          <a:p>
            <a:r>
              <a:rPr lang="sv-SE" dirty="0" smtClean="0"/>
              <a:t>Undersökningar</a:t>
            </a:r>
          </a:p>
          <a:p>
            <a:r>
              <a:rPr lang="sv-SE" dirty="0" smtClean="0"/>
              <a:t>Koncept</a:t>
            </a:r>
          </a:p>
          <a:p>
            <a:r>
              <a:rPr lang="sv-SE" dirty="0" smtClean="0"/>
              <a:t>Skisser</a:t>
            </a:r>
          </a:p>
          <a:p>
            <a:r>
              <a:rPr lang="sv-SE" dirty="0" smtClean="0"/>
              <a:t>Id</a:t>
            </a:r>
            <a:r>
              <a:rPr lang="sv-SE" dirty="0" smtClean="0"/>
              <a:t>éer</a:t>
            </a:r>
          </a:p>
          <a:p>
            <a:r>
              <a:rPr lang="sv-SE" dirty="0" smtClean="0"/>
              <a:t>Prototyper</a:t>
            </a:r>
          </a:p>
          <a:p>
            <a:r>
              <a:rPr lang="sv-SE" dirty="0" smtClean="0"/>
              <a:t>Foton</a:t>
            </a:r>
          </a:p>
          <a:p>
            <a:r>
              <a:rPr lang="sv-SE" dirty="0" smtClean="0"/>
              <a:t>Filmer</a:t>
            </a:r>
            <a:endParaRPr lang="sv-SE" dirty="0"/>
          </a:p>
        </p:txBody>
      </p:sp>
      <p:pic>
        <p:nvPicPr>
          <p:cNvPr id="4" name="Picture 3" descr="lo-fi.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95936" y="1988840"/>
            <a:ext cx="4631765" cy="3473824"/>
          </a:xfrm>
          <a:prstGeom prst="rect">
            <a:avLst/>
          </a:prstGeom>
        </p:spPr>
      </p:pic>
    </p:spTree>
    <p:extLst>
      <p:ext uri="{BB962C8B-B14F-4D97-AF65-F5344CB8AC3E}">
        <p14:creationId xmlns:p14="http://schemas.microsoft.com/office/powerpoint/2010/main" val="329113347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smtClean="0"/>
              <a:t>Projekt-portfölj II - reflektion</a:t>
            </a:r>
            <a:endParaRPr lang="sv-SE" dirty="0"/>
          </a:p>
        </p:txBody>
      </p:sp>
      <p:sp>
        <p:nvSpPr>
          <p:cNvPr id="3" name="Content Placeholder 2"/>
          <p:cNvSpPr>
            <a:spLocks noGrp="1"/>
          </p:cNvSpPr>
          <p:nvPr>
            <p:ph idx="1"/>
          </p:nvPr>
        </p:nvSpPr>
        <p:spPr>
          <a:xfrm>
            <a:off x="457200" y="1600200"/>
            <a:ext cx="5626968" cy="4525963"/>
          </a:xfrm>
        </p:spPr>
        <p:txBody>
          <a:bodyPr/>
          <a:lstStyle/>
          <a:p>
            <a:r>
              <a:rPr lang="sv-SE" dirty="0" smtClean="0"/>
              <a:t>Varje vecka 1-3 sidor med designbeslut och motiveringar - </a:t>
            </a:r>
            <a:r>
              <a:rPr lang="sv-SE" b="1" dirty="0" smtClean="0"/>
              <a:t>kopplat till litteratur!</a:t>
            </a:r>
            <a:endParaRPr lang="sv-SE" dirty="0" smtClean="0"/>
          </a:p>
          <a:p>
            <a:pPr lvl="1"/>
            <a:r>
              <a:rPr lang="sv-SE" dirty="0" smtClean="0"/>
              <a:t>Läs boken och länkar parallellt </a:t>
            </a:r>
            <a:endParaRPr lang="sv-SE" dirty="0"/>
          </a:p>
        </p:txBody>
      </p:sp>
      <p:pic>
        <p:nvPicPr>
          <p:cNvPr id="4" name="Picture 3" descr="paper-576384_128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60032" y="3933056"/>
            <a:ext cx="3884706" cy="2282265"/>
          </a:xfrm>
          <a:prstGeom prst="rect">
            <a:avLst/>
          </a:prstGeom>
        </p:spPr>
      </p:pic>
    </p:spTree>
    <p:extLst>
      <p:ext uri="{BB962C8B-B14F-4D97-AF65-F5344CB8AC3E}">
        <p14:creationId xmlns:p14="http://schemas.microsoft.com/office/powerpoint/2010/main" val="186085105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smtClean="0"/>
              <a:t>Projekt-portfölj - inlämning</a:t>
            </a:r>
            <a:endParaRPr lang="sv-SE" dirty="0"/>
          </a:p>
        </p:txBody>
      </p:sp>
      <p:sp>
        <p:nvSpPr>
          <p:cNvPr id="3" name="Content Placeholder 2"/>
          <p:cNvSpPr>
            <a:spLocks noGrp="1"/>
          </p:cNvSpPr>
          <p:nvPr>
            <p:ph idx="1"/>
          </p:nvPr>
        </p:nvSpPr>
        <p:spPr/>
        <p:txBody>
          <a:bodyPr/>
          <a:lstStyle/>
          <a:p>
            <a:r>
              <a:rPr lang="sv-SE" dirty="0" err="1" smtClean="0"/>
              <a:t>Kl</a:t>
            </a:r>
            <a:r>
              <a:rPr lang="sv-SE" dirty="0" smtClean="0"/>
              <a:t> 13 dagen innan handledning (onsdagar lunch)</a:t>
            </a:r>
          </a:p>
          <a:p>
            <a:r>
              <a:rPr lang="sv-SE" dirty="0" smtClean="0"/>
              <a:t>Skicka mail till handledaren med:</a:t>
            </a:r>
          </a:p>
          <a:p>
            <a:pPr lvl="1"/>
            <a:r>
              <a:rPr lang="sv-SE" dirty="0" smtClean="0"/>
              <a:t>Länk eller dokument</a:t>
            </a:r>
          </a:p>
          <a:p>
            <a:pPr lvl="1"/>
            <a:r>
              <a:rPr lang="sv-SE" dirty="0" smtClean="0"/>
              <a:t>Anvisningar vad som är nytt (i korthet)</a:t>
            </a:r>
            <a:endParaRPr lang="sv-SE" dirty="0"/>
          </a:p>
        </p:txBody>
      </p:sp>
      <p:pic>
        <p:nvPicPr>
          <p:cNvPr id="5" name="Picture 4" descr="blueberries-801571_1280.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71800" y="4581128"/>
            <a:ext cx="3240360" cy="1880927"/>
          </a:xfrm>
          <a:prstGeom prst="rect">
            <a:avLst/>
          </a:prstGeom>
        </p:spPr>
      </p:pic>
    </p:spTree>
    <p:extLst>
      <p:ext uri="{BB962C8B-B14F-4D97-AF65-F5344CB8AC3E}">
        <p14:creationId xmlns:p14="http://schemas.microsoft.com/office/powerpoint/2010/main" val="3123867225"/>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smtClean="0"/>
              <a:t>Handledning</a:t>
            </a:r>
            <a:endParaRPr lang="sv-SE" dirty="0"/>
          </a:p>
        </p:txBody>
      </p:sp>
      <p:sp>
        <p:nvSpPr>
          <p:cNvPr id="3" name="Content Placeholder 2"/>
          <p:cNvSpPr>
            <a:spLocks noGrp="1"/>
          </p:cNvSpPr>
          <p:nvPr>
            <p:ph idx="1"/>
          </p:nvPr>
        </p:nvSpPr>
        <p:spPr>
          <a:xfrm>
            <a:off x="4427984" y="1600200"/>
            <a:ext cx="4258816" cy="4853136"/>
          </a:xfrm>
        </p:spPr>
        <p:txBody>
          <a:bodyPr>
            <a:normAutofit/>
          </a:bodyPr>
          <a:lstStyle/>
          <a:p>
            <a:r>
              <a:rPr lang="sv-SE" dirty="0" smtClean="0"/>
              <a:t>Storgrupp = 3 grupper tillsammans</a:t>
            </a:r>
          </a:p>
          <a:p>
            <a:r>
              <a:rPr lang="sv-SE" dirty="0" smtClean="0"/>
              <a:t>En handledare</a:t>
            </a:r>
          </a:p>
          <a:p>
            <a:endParaRPr lang="sv-SE" dirty="0" smtClean="0"/>
          </a:p>
          <a:p>
            <a:r>
              <a:rPr lang="sv-SE" dirty="0" smtClean="0"/>
              <a:t>Större dynamik</a:t>
            </a:r>
          </a:p>
          <a:p>
            <a:r>
              <a:rPr lang="sv-SE" dirty="0" smtClean="0"/>
              <a:t>Mer ”rättvist” </a:t>
            </a:r>
          </a:p>
          <a:p>
            <a:r>
              <a:rPr lang="sv-SE" dirty="0" smtClean="0"/>
              <a:t>Ingen </a:t>
            </a:r>
            <a:r>
              <a:rPr lang="sv-SE" dirty="0"/>
              <a:t>konkurrens!</a:t>
            </a:r>
          </a:p>
          <a:p>
            <a:endParaRPr lang="sv-SE" dirty="0" smtClean="0"/>
          </a:p>
          <a:p>
            <a:endParaRPr lang="sv-SE" dirty="0" smtClean="0"/>
          </a:p>
          <a:p>
            <a:pPr marL="0" indent="0">
              <a:buNone/>
            </a:pPr>
            <a:endParaRPr lang="sv-SE" dirty="0" smtClean="0"/>
          </a:p>
          <a:p>
            <a:endParaRPr lang="sv-SE" dirty="0"/>
          </a:p>
        </p:txBody>
      </p:sp>
      <p:pic>
        <p:nvPicPr>
          <p:cNvPr id="5" name="Picture 4" descr="team-386673_1280.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878042" y="2182298"/>
            <a:ext cx="5580112" cy="4185084"/>
          </a:xfrm>
          <a:prstGeom prst="rect">
            <a:avLst/>
          </a:prstGeom>
        </p:spPr>
      </p:pic>
    </p:spTree>
    <p:extLst>
      <p:ext uri="{BB962C8B-B14F-4D97-AF65-F5344CB8AC3E}">
        <p14:creationId xmlns:p14="http://schemas.microsoft.com/office/powerpoint/2010/main" val="1855217051"/>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Interaktionsdesign</a:t>
            </a:r>
            <a:r>
              <a:rPr lang="en-US" dirty="0" smtClean="0"/>
              <a:t> </a:t>
            </a:r>
            <a:r>
              <a:rPr lang="en-US" dirty="0" err="1" smtClean="0"/>
              <a:t>och</a:t>
            </a:r>
            <a:r>
              <a:rPr lang="en-US" dirty="0" smtClean="0"/>
              <a:t> </a:t>
            </a:r>
            <a:r>
              <a:rPr lang="en-US" dirty="0" err="1" smtClean="0"/>
              <a:t>användbarhet</a:t>
            </a:r>
            <a:endParaRPr lang="en-US" dirty="0"/>
          </a:p>
        </p:txBody>
      </p:sp>
      <p:sp>
        <p:nvSpPr>
          <p:cNvPr id="3" name="Content Placeholder 2"/>
          <p:cNvSpPr>
            <a:spLocks noGrp="1"/>
          </p:cNvSpPr>
          <p:nvPr>
            <p:ph idx="1"/>
          </p:nvPr>
        </p:nvSpPr>
        <p:spPr>
          <a:xfrm>
            <a:off x="683568" y="1855365"/>
            <a:ext cx="8229600" cy="4525963"/>
          </a:xfrm>
        </p:spPr>
        <p:txBody>
          <a:bodyPr/>
          <a:lstStyle/>
          <a:p>
            <a:pPr marL="0" indent="0">
              <a:buNone/>
            </a:pPr>
            <a:r>
              <a:rPr lang="en-GB" i="1" dirty="0" err="1" smtClean="0"/>
              <a:t>Användbarhet</a:t>
            </a:r>
            <a:r>
              <a:rPr lang="en-GB" i="1" dirty="0" smtClean="0"/>
              <a:t> </a:t>
            </a:r>
            <a:r>
              <a:rPr lang="en-GB" i="1" dirty="0" err="1" smtClean="0"/>
              <a:t>är</a:t>
            </a:r>
            <a:r>
              <a:rPr lang="en-GB" i="1" dirty="0" smtClean="0"/>
              <a:t> </a:t>
            </a:r>
            <a:r>
              <a:rPr lang="en-GB" i="1" dirty="0" err="1" smtClean="0"/>
              <a:t>en</a:t>
            </a:r>
            <a:r>
              <a:rPr lang="en-GB" i="1" dirty="0" smtClean="0"/>
              <a:t> </a:t>
            </a:r>
            <a:r>
              <a:rPr lang="en-GB" i="1" dirty="0" err="1" smtClean="0"/>
              <a:t>egenskap</a:t>
            </a:r>
            <a:r>
              <a:rPr lang="en-GB" i="1" dirty="0" smtClean="0"/>
              <a:t> </a:t>
            </a:r>
            <a:r>
              <a:rPr lang="en-GB" i="1" dirty="0" err="1" smtClean="0"/>
              <a:t>som</a:t>
            </a:r>
            <a:r>
              <a:rPr lang="en-GB" i="1" dirty="0" smtClean="0"/>
              <a:t> </a:t>
            </a:r>
            <a:r>
              <a:rPr lang="en-GB" i="1" dirty="0" err="1" smtClean="0"/>
              <a:t>visar</a:t>
            </a:r>
            <a:r>
              <a:rPr lang="en-GB" i="1" dirty="0" smtClean="0"/>
              <a:t> sig i </a:t>
            </a:r>
            <a:r>
              <a:rPr lang="en-GB" i="1" dirty="0" err="1" smtClean="0"/>
              <a:t>samspelet</a:t>
            </a:r>
            <a:r>
              <a:rPr lang="en-GB" i="1" dirty="0" smtClean="0"/>
              <a:t> </a:t>
            </a:r>
            <a:r>
              <a:rPr lang="en-GB" i="1" dirty="0" err="1" smtClean="0"/>
              <a:t>mellan</a:t>
            </a:r>
            <a:r>
              <a:rPr lang="en-GB" i="1" dirty="0" smtClean="0"/>
              <a:t> </a:t>
            </a:r>
            <a:r>
              <a:rPr lang="en-GB" i="1" dirty="0" err="1" smtClean="0"/>
              <a:t>produkten</a:t>
            </a:r>
            <a:r>
              <a:rPr lang="en-GB" i="1" dirty="0" smtClean="0"/>
              <a:t> </a:t>
            </a:r>
            <a:r>
              <a:rPr lang="en-GB" i="1" dirty="0" err="1" smtClean="0"/>
              <a:t>och</a:t>
            </a:r>
            <a:r>
              <a:rPr lang="en-GB" i="1" dirty="0" smtClean="0"/>
              <a:t> </a:t>
            </a:r>
            <a:r>
              <a:rPr lang="en-GB" i="1" dirty="0" err="1" smtClean="0"/>
              <a:t>dess</a:t>
            </a:r>
            <a:r>
              <a:rPr lang="en-GB" i="1" dirty="0" smtClean="0"/>
              <a:t> </a:t>
            </a:r>
            <a:r>
              <a:rPr lang="en-GB" i="1" dirty="0" err="1" smtClean="0"/>
              <a:t>användare</a:t>
            </a:r>
            <a:r>
              <a:rPr lang="en-GB" i="1" dirty="0" smtClean="0"/>
              <a:t> </a:t>
            </a:r>
            <a:r>
              <a:rPr lang="en-GB" i="1" dirty="0" err="1" smtClean="0"/>
              <a:t>över</a:t>
            </a:r>
            <a:r>
              <a:rPr lang="en-GB" i="1" dirty="0" smtClean="0"/>
              <a:t> </a:t>
            </a:r>
            <a:r>
              <a:rPr lang="en-GB" i="1" dirty="0" err="1" smtClean="0"/>
              <a:t>en</a:t>
            </a:r>
            <a:r>
              <a:rPr lang="en-GB" i="1" dirty="0" smtClean="0"/>
              <a:t> </a:t>
            </a:r>
            <a:r>
              <a:rPr lang="en-GB" i="1" dirty="0" err="1" smtClean="0"/>
              <a:t>tidsperiod</a:t>
            </a:r>
            <a:r>
              <a:rPr lang="en-GB" i="1" dirty="0" smtClean="0"/>
              <a:t> – </a:t>
            </a:r>
            <a:r>
              <a:rPr lang="en-GB" i="1" dirty="0" err="1" smtClean="0"/>
              <a:t>kort</a:t>
            </a:r>
            <a:r>
              <a:rPr lang="en-GB" i="1" dirty="0" smtClean="0"/>
              <a:t> </a:t>
            </a:r>
            <a:r>
              <a:rPr lang="en-GB" i="1" dirty="0" err="1" smtClean="0"/>
              <a:t>sagt</a:t>
            </a:r>
            <a:r>
              <a:rPr lang="en-GB" i="1" dirty="0" smtClean="0"/>
              <a:t>: i </a:t>
            </a:r>
            <a:r>
              <a:rPr lang="en-GB" i="1" dirty="0" err="1" smtClean="0"/>
              <a:t>användning</a:t>
            </a:r>
            <a:r>
              <a:rPr lang="en-GB" i="1" dirty="0" smtClean="0"/>
              <a:t>. </a:t>
            </a:r>
            <a:r>
              <a:rPr lang="en-GB" i="1" dirty="0" err="1" smtClean="0"/>
              <a:t>Användbarhet</a:t>
            </a:r>
            <a:r>
              <a:rPr lang="en-GB" i="1" dirty="0" smtClean="0"/>
              <a:t> </a:t>
            </a:r>
            <a:r>
              <a:rPr lang="en-GB" i="1" dirty="0" err="1" smtClean="0"/>
              <a:t>är</a:t>
            </a:r>
            <a:r>
              <a:rPr lang="en-GB" i="1" dirty="0" smtClean="0"/>
              <a:t> med </a:t>
            </a:r>
            <a:r>
              <a:rPr lang="en-GB" i="1" dirty="0" err="1" smtClean="0"/>
              <a:t>andra</a:t>
            </a:r>
            <a:r>
              <a:rPr lang="en-GB" i="1" dirty="0" smtClean="0"/>
              <a:t> </a:t>
            </a:r>
            <a:r>
              <a:rPr lang="en-GB" i="1" dirty="0" err="1" smtClean="0"/>
              <a:t>ord</a:t>
            </a:r>
            <a:r>
              <a:rPr lang="en-GB" i="1" dirty="0" smtClean="0"/>
              <a:t> </a:t>
            </a:r>
            <a:r>
              <a:rPr lang="en-GB" i="1" dirty="0" err="1" smtClean="0"/>
              <a:t>inte</a:t>
            </a:r>
            <a:r>
              <a:rPr lang="en-GB" i="1" dirty="0" smtClean="0"/>
              <a:t> </a:t>
            </a:r>
            <a:r>
              <a:rPr lang="en-GB" i="1" dirty="0" err="1" smtClean="0"/>
              <a:t>en</a:t>
            </a:r>
            <a:r>
              <a:rPr lang="en-GB" i="1" dirty="0" smtClean="0"/>
              <a:t> </a:t>
            </a:r>
            <a:r>
              <a:rPr lang="en-GB" i="1" dirty="0" err="1" smtClean="0"/>
              <a:t>inneboende</a:t>
            </a:r>
            <a:r>
              <a:rPr lang="en-GB" i="1" dirty="0" smtClean="0"/>
              <a:t> </a:t>
            </a:r>
            <a:r>
              <a:rPr lang="en-GB" i="1" dirty="0" err="1" smtClean="0"/>
              <a:t>produktegenskap</a:t>
            </a:r>
            <a:r>
              <a:rPr lang="en-GB" i="1" dirty="0" smtClean="0"/>
              <a:t> </a:t>
            </a:r>
            <a:r>
              <a:rPr lang="en-GB" i="1" dirty="0" err="1" smtClean="0"/>
              <a:t>så</a:t>
            </a:r>
            <a:r>
              <a:rPr lang="en-GB" i="1" dirty="0" smtClean="0"/>
              <a:t> </a:t>
            </a:r>
            <a:r>
              <a:rPr lang="en-GB" i="1" dirty="0" err="1" smtClean="0"/>
              <a:t>som</a:t>
            </a:r>
            <a:r>
              <a:rPr lang="en-GB" i="1" dirty="0" smtClean="0"/>
              <a:t> </a:t>
            </a:r>
            <a:r>
              <a:rPr lang="en-GB" i="1" dirty="0" err="1" smtClean="0"/>
              <a:t>en</a:t>
            </a:r>
            <a:r>
              <a:rPr lang="en-GB" i="1" dirty="0" smtClean="0"/>
              <a:t> </a:t>
            </a:r>
            <a:r>
              <a:rPr lang="en-GB" i="1" dirty="0" err="1" smtClean="0"/>
              <a:t>färg</a:t>
            </a:r>
            <a:r>
              <a:rPr lang="en-GB" i="1" dirty="0" smtClean="0"/>
              <a:t> </a:t>
            </a:r>
            <a:r>
              <a:rPr lang="en-GB" i="1" dirty="0" err="1" smtClean="0"/>
              <a:t>eller</a:t>
            </a:r>
            <a:r>
              <a:rPr lang="en-GB" i="1" dirty="0" smtClean="0"/>
              <a:t> </a:t>
            </a:r>
            <a:r>
              <a:rPr lang="en-GB" i="1" dirty="0" err="1" smtClean="0"/>
              <a:t>en</a:t>
            </a:r>
            <a:r>
              <a:rPr lang="en-GB" i="1" dirty="0" smtClean="0"/>
              <a:t> </a:t>
            </a:r>
            <a:r>
              <a:rPr lang="en-GB" i="1" dirty="0" err="1" smtClean="0"/>
              <a:t>funktion</a:t>
            </a:r>
            <a:r>
              <a:rPr lang="en-GB" i="1" dirty="0" smtClean="0"/>
              <a:t>.</a:t>
            </a:r>
            <a:endParaRPr lang="en-GB" i="1" dirty="0"/>
          </a:p>
          <a:p>
            <a:pPr marL="1371600" lvl="3" indent="0">
              <a:buNone/>
            </a:pPr>
            <a:endParaRPr lang="en-GB" dirty="0" smtClean="0"/>
          </a:p>
          <a:p>
            <a:pPr marL="1371600" lvl="3" indent="0">
              <a:buNone/>
            </a:pPr>
            <a:r>
              <a:rPr lang="en-GB" dirty="0"/>
              <a:t>	</a:t>
            </a:r>
            <a:r>
              <a:rPr lang="en-GB" dirty="0" smtClean="0"/>
              <a:t>	</a:t>
            </a:r>
          </a:p>
          <a:p>
            <a:pPr marL="1371600" lvl="3" indent="0">
              <a:buNone/>
            </a:pPr>
            <a:r>
              <a:rPr lang="en-GB" dirty="0"/>
              <a:t>	</a:t>
            </a:r>
            <a:r>
              <a:rPr lang="en-GB" dirty="0" smtClean="0"/>
              <a:t>		</a:t>
            </a:r>
            <a:r>
              <a:rPr lang="en-GB" dirty="0" err="1" smtClean="0"/>
              <a:t>Användbarhet</a:t>
            </a:r>
            <a:r>
              <a:rPr lang="en-GB" dirty="0" smtClean="0"/>
              <a:t> i </a:t>
            </a:r>
            <a:r>
              <a:rPr lang="en-GB" dirty="0" err="1" smtClean="0"/>
              <a:t>praktiken</a:t>
            </a:r>
            <a:endParaRPr lang="en-GB" dirty="0"/>
          </a:p>
          <a:p>
            <a:endParaRPr lang="en-GB" sz="1600" dirty="0"/>
          </a:p>
          <a:p>
            <a:pPr>
              <a:buNone/>
            </a:pPr>
            <a:endParaRPr lang="en-US" dirty="0"/>
          </a:p>
        </p:txBody>
      </p:sp>
    </p:spTree>
    <p:extLst>
      <p:ext uri="{BB962C8B-B14F-4D97-AF65-F5344CB8AC3E}">
        <p14:creationId xmlns:p14="http://schemas.microsoft.com/office/powerpoint/2010/main" val="4260714646"/>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smtClean="0"/>
              <a:t>Varje handledningstillfälle</a:t>
            </a:r>
            <a:endParaRPr lang="sv-SE" dirty="0"/>
          </a:p>
        </p:txBody>
      </p:sp>
      <p:sp>
        <p:nvSpPr>
          <p:cNvPr id="3" name="Content Placeholder 2"/>
          <p:cNvSpPr>
            <a:spLocks noGrp="1"/>
          </p:cNvSpPr>
          <p:nvPr>
            <p:ph idx="1"/>
          </p:nvPr>
        </p:nvSpPr>
        <p:spPr>
          <a:xfrm>
            <a:off x="457200" y="1600200"/>
            <a:ext cx="7643192" cy="4525963"/>
          </a:xfrm>
        </p:spPr>
        <p:txBody>
          <a:bodyPr>
            <a:normAutofit/>
          </a:bodyPr>
          <a:lstStyle/>
          <a:p>
            <a:r>
              <a:rPr lang="sv-SE" dirty="0" smtClean="0"/>
              <a:t>Presentera </a:t>
            </a:r>
            <a:r>
              <a:rPr lang="sv-SE" dirty="0"/>
              <a:t>vad man gjort</a:t>
            </a:r>
          </a:p>
          <a:p>
            <a:r>
              <a:rPr lang="sv-SE" dirty="0"/>
              <a:t>Få hjälp med problem</a:t>
            </a:r>
          </a:p>
          <a:p>
            <a:r>
              <a:rPr lang="sv-SE" dirty="0"/>
              <a:t>Få synpunkter från </a:t>
            </a:r>
            <a:r>
              <a:rPr lang="sv-SE" dirty="0" smtClean="0"/>
              <a:t>många</a:t>
            </a:r>
          </a:p>
          <a:p>
            <a:r>
              <a:rPr lang="sv-SE" dirty="0" smtClean="0"/>
              <a:t>… (det som behövs!)</a:t>
            </a:r>
            <a:endParaRPr lang="sv-SE" dirty="0"/>
          </a:p>
          <a:p>
            <a:r>
              <a:rPr lang="sv-SE" dirty="0"/>
              <a:t>Formulera/starta nästa steg</a:t>
            </a:r>
          </a:p>
          <a:p>
            <a:endParaRPr lang="sv-SE" dirty="0"/>
          </a:p>
        </p:txBody>
      </p:sp>
      <p:pic>
        <p:nvPicPr>
          <p:cNvPr id="4" name="Picture 3" descr="11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87824" y="4869160"/>
            <a:ext cx="2781387" cy="1738367"/>
          </a:xfrm>
          <a:prstGeom prst="rect">
            <a:avLst/>
          </a:prstGeom>
        </p:spPr>
      </p:pic>
    </p:spTree>
    <p:extLst>
      <p:ext uri="{BB962C8B-B14F-4D97-AF65-F5344CB8AC3E}">
        <p14:creationId xmlns:p14="http://schemas.microsoft.com/office/powerpoint/2010/main" val="1430789639"/>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smtClean="0"/>
              <a:t>Innan första handledningstillfället</a:t>
            </a:r>
            <a:endParaRPr lang="sv-SE" dirty="0"/>
          </a:p>
        </p:txBody>
      </p:sp>
      <p:sp>
        <p:nvSpPr>
          <p:cNvPr id="3" name="Content Placeholder 2"/>
          <p:cNvSpPr>
            <a:spLocks noGrp="1"/>
          </p:cNvSpPr>
          <p:nvPr>
            <p:ph idx="1"/>
          </p:nvPr>
        </p:nvSpPr>
        <p:spPr/>
        <p:txBody>
          <a:bodyPr/>
          <a:lstStyle/>
          <a:p>
            <a:r>
              <a:rPr lang="sv-SE" dirty="0" smtClean="0"/>
              <a:t>Läs instruktioner</a:t>
            </a:r>
          </a:p>
          <a:p>
            <a:r>
              <a:rPr lang="sv-SE" dirty="0" smtClean="0"/>
              <a:t>Gör tidplan</a:t>
            </a:r>
          </a:p>
          <a:p>
            <a:r>
              <a:rPr lang="sv-SE" dirty="0" smtClean="0"/>
              <a:t>Etablera arbetsregler och diskutera förväntningar</a:t>
            </a:r>
          </a:p>
          <a:p>
            <a:r>
              <a:rPr lang="sv-SE" dirty="0" smtClean="0"/>
              <a:t>Bestäm formen för projekt-portföljen</a:t>
            </a:r>
          </a:p>
          <a:p>
            <a:r>
              <a:rPr lang="sv-SE" dirty="0" smtClean="0"/>
              <a:t>Lägg upp tidsredovisning</a:t>
            </a:r>
          </a:p>
        </p:txBody>
      </p:sp>
      <p:pic>
        <p:nvPicPr>
          <p:cNvPr id="4" name="Picture 3" descr="131416124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22826" y="1368152"/>
            <a:ext cx="2421173" cy="4941168"/>
          </a:xfrm>
          <a:prstGeom prst="rect">
            <a:avLst/>
          </a:prstGeom>
        </p:spPr>
      </p:pic>
    </p:spTree>
    <p:extLst>
      <p:ext uri="{BB962C8B-B14F-4D97-AF65-F5344CB8AC3E}">
        <p14:creationId xmlns:p14="http://schemas.microsoft.com/office/powerpoint/2010/main" val="169817497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smtClean="0"/>
              <a:t>Skiss-bok!</a:t>
            </a:r>
            <a:endParaRPr lang="sv-SE" dirty="0"/>
          </a:p>
        </p:txBody>
      </p:sp>
      <p:pic>
        <p:nvPicPr>
          <p:cNvPr id="4" name="Content Placeholder 3" descr="book-544965_1280.jpg"/>
          <p:cNvPicPr>
            <a:picLocks noGrp="1" noChangeAspect="1"/>
          </p:cNvPicPr>
          <p:nvPr>
            <p:ph idx="1"/>
          </p:nvPr>
        </p:nvPicPr>
        <p:blipFill>
          <a:blip r:embed="rId2">
            <a:extLst>
              <a:ext uri="{28A0092B-C50C-407E-A947-70E740481C1C}">
                <a14:useLocalDpi xmlns:a14="http://schemas.microsoft.com/office/drawing/2010/main" val="0"/>
              </a:ext>
            </a:extLst>
          </a:blip>
          <a:srcRect l="-23159" r="-23159"/>
          <a:stretch>
            <a:fillRect/>
          </a:stretch>
        </p:blipFill>
        <p:spPr/>
      </p:pic>
    </p:spTree>
    <p:extLst>
      <p:ext uri="{BB962C8B-B14F-4D97-AF65-F5344CB8AC3E}">
        <p14:creationId xmlns:p14="http://schemas.microsoft.com/office/powerpoint/2010/main" val="55322617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sv-SE" dirty="0" smtClean="0"/>
              <a:t>Projektgrupper</a:t>
            </a:r>
            <a:endParaRPr lang="sv-SE" dirty="0"/>
          </a:p>
        </p:txBody>
      </p:sp>
      <p:sp>
        <p:nvSpPr>
          <p:cNvPr id="3" name="Platshållare för innehåll 2"/>
          <p:cNvSpPr>
            <a:spLocks noGrp="1"/>
          </p:cNvSpPr>
          <p:nvPr>
            <p:ph idx="1"/>
          </p:nvPr>
        </p:nvSpPr>
        <p:spPr/>
        <p:txBody>
          <a:bodyPr/>
          <a:lstStyle/>
          <a:p>
            <a:r>
              <a:rPr lang="sv-SE" dirty="0" smtClean="0"/>
              <a:t>Ni kommer att arbeta i blandade grupper á fyra </a:t>
            </a:r>
            <a:r>
              <a:rPr lang="sv-SE" dirty="0" smtClean="0"/>
              <a:t>personer</a:t>
            </a:r>
            <a:endParaRPr lang="sv-SE" dirty="0" smtClean="0"/>
          </a:p>
        </p:txBody>
      </p:sp>
      <p:pic>
        <p:nvPicPr>
          <p:cNvPr id="4" name="Bildobjekt 3"/>
          <p:cNvPicPr>
            <a:picLocks noChangeAspect="1"/>
          </p:cNvPicPr>
          <p:nvPr/>
        </p:nvPicPr>
        <p:blipFill rotWithShape="1">
          <a:blip r:embed="rId3"/>
          <a:srcRect l="19130" t="28580" r="57770" b="24801"/>
          <a:stretch/>
        </p:blipFill>
        <p:spPr>
          <a:xfrm>
            <a:off x="1691680" y="2708920"/>
            <a:ext cx="5566024" cy="3744416"/>
          </a:xfrm>
          <a:prstGeom prst="rect">
            <a:avLst/>
          </a:prstGeom>
        </p:spPr>
      </p:pic>
    </p:spTree>
    <p:extLst>
      <p:ext uri="{BB962C8B-B14F-4D97-AF65-F5344CB8AC3E}">
        <p14:creationId xmlns:p14="http://schemas.microsoft.com/office/powerpoint/2010/main" val="1286676988"/>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sv-SE" dirty="0" smtClean="0"/>
              <a:t>Mångdisciplinärt område</a:t>
            </a:r>
            <a:endParaRPr lang="en-US" dirty="0"/>
          </a:p>
        </p:txBody>
      </p:sp>
      <p:sp>
        <p:nvSpPr>
          <p:cNvPr id="3" name="Platshållare för innehåll 2"/>
          <p:cNvSpPr>
            <a:spLocks noGrp="1"/>
          </p:cNvSpPr>
          <p:nvPr>
            <p:ph idx="1"/>
          </p:nvPr>
        </p:nvSpPr>
        <p:spPr/>
        <p:txBody>
          <a:bodyPr/>
          <a:lstStyle/>
          <a:p>
            <a:endParaRPr lang="en-US"/>
          </a:p>
        </p:txBody>
      </p:sp>
      <p:pic>
        <p:nvPicPr>
          <p:cNvPr id="4" name="Picture Placeholder 6" descr="fig_01_04.jpg"/>
          <p:cNvPicPr>
            <a:picLocks noChangeAspect="1"/>
          </p:cNvPicPr>
          <p:nvPr/>
        </p:nvPicPr>
        <p:blipFill rotWithShape="1">
          <a:blip r:embed="rId2" cstate="print">
            <a:extLst>
              <a:ext uri="{28A0092B-C50C-407E-A947-70E740481C1C}">
                <a14:useLocalDpi xmlns:a14="http://schemas.microsoft.com/office/drawing/2010/main" val="0"/>
              </a:ext>
            </a:extLst>
          </a:blip>
          <a:srcRect t="-844" b="4448"/>
          <a:stretch/>
        </p:blipFill>
        <p:spPr bwMode="auto">
          <a:xfrm>
            <a:off x="215155" y="1268760"/>
            <a:ext cx="8677323" cy="5287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62010299"/>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err="1" smtClean="0"/>
              <a:t>Varför</a:t>
            </a:r>
            <a:r>
              <a:rPr lang="en-US" dirty="0" smtClean="0"/>
              <a:t> </a:t>
            </a:r>
            <a:r>
              <a:rPr lang="en-US" dirty="0" err="1" smtClean="0"/>
              <a:t>studera</a:t>
            </a:r>
            <a:r>
              <a:rPr lang="en-US" dirty="0" smtClean="0"/>
              <a:t> </a:t>
            </a:r>
            <a:br>
              <a:rPr lang="en-US" dirty="0" smtClean="0"/>
            </a:br>
            <a:r>
              <a:rPr lang="en-US" dirty="0" err="1" smtClean="0"/>
              <a:t>interaktionsdesign</a:t>
            </a:r>
            <a:r>
              <a:rPr lang="en-US" dirty="0" smtClean="0"/>
              <a:t>?</a:t>
            </a:r>
            <a:endParaRPr lang="en-US" dirty="0"/>
          </a:p>
        </p:txBody>
      </p:sp>
      <p:sp>
        <p:nvSpPr>
          <p:cNvPr id="3" name="Subtitle 2"/>
          <p:cNvSpPr>
            <a:spLocks noGrp="1"/>
          </p:cNvSpPr>
          <p:nvPr>
            <p:ph type="subTitle" idx="1"/>
          </p:nvPr>
        </p:nvSpPr>
        <p:spPr/>
        <p:txBody>
          <a:bodyPr/>
          <a:lstStyle/>
          <a:p>
            <a:endParaRPr lang="en-US"/>
          </a:p>
        </p:txBody>
      </p:sp>
    </p:spTree>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Konkurrenskraft</a:t>
            </a:r>
            <a:endParaRPr lang="en-US" dirty="0"/>
          </a:p>
        </p:txBody>
      </p:sp>
      <p:sp>
        <p:nvSpPr>
          <p:cNvPr id="3" name="Content Placeholder 2"/>
          <p:cNvSpPr>
            <a:spLocks noGrp="1"/>
          </p:cNvSpPr>
          <p:nvPr>
            <p:ph idx="1"/>
          </p:nvPr>
        </p:nvSpPr>
        <p:spPr/>
        <p:txBody>
          <a:bodyPr/>
          <a:lstStyle/>
          <a:p>
            <a:pPr>
              <a:buNone/>
            </a:pPr>
            <a:r>
              <a:rPr lang="en-US" dirty="0" smtClean="0"/>
              <a:t>	</a:t>
            </a:r>
            <a:r>
              <a:rPr lang="en-US" i="1" dirty="0" smtClean="0"/>
              <a:t>Usability</a:t>
            </a:r>
            <a:r>
              <a:rPr lang="en-US" dirty="0" smtClean="0"/>
              <a:t> </a:t>
            </a:r>
            <a:r>
              <a:rPr lang="en-US" dirty="0" err="1" smtClean="0"/>
              <a:t>och</a:t>
            </a:r>
            <a:r>
              <a:rPr lang="en-US" dirty="0" smtClean="0"/>
              <a:t> </a:t>
            </a:r>
            <a:r>
              <a:rPr lang="en-US" i="1" dirty="0" smtClean="0"/>
              <a:t>user experience </a:t>
            </a:r>
            <a:r>
              <a:rPr lang="en-US" dirty="0" err="1" smtClean="0"/>
              <a:t>blir</a:t>
            </a:r>
            <a:r>
              <a:rPr lang="en-US" dirty="0" smtClean="0"/>
              <a:t> </a:t>
            </a:r>
            <a:r>
              <a:rPr lang="en-US" dirty="0" err="1" smtClean="0"/>
              <a:t>allt</a:t>
            </a:r>
            <a:r>
              <a:rPr lang="en-US" dirty="0" smtClean="0"/>
              <a:t> </a:t>
            </a:r>
            <a:r>
              <a:rPr lang="en-US" dirty="0" err="1" smtClean="0"/>
              <a:t>viktigare</a:t>
            </a:r>
            <a:r>
              <a:rPr lang="en-US" dirty="0" smtClean="0"/>
              <a:t> </a:t>
            </a:r>
            <a:r>
              <a:rPr lang="en-US" dirty="0" err="1" smtClean="0"/>
              <a:t>i</a:t>
            </a:r>
            <a:r>
              <a:rPr lang="en-US" dirty="0" smtClean="0"/>
              <a:t> en </a:t>
            </a:r>
            <a:r>
              <a:rPr lang="en-US" dirty="0" err="1" smtClean="0"/>
              <a:t>tid</a:t>
            </a:r>
            <a:r>
              <a:rPr lang="en-US" dirty="0" smtClean="0"/>
              <a:t> </a:t>
            </a:r>
            <a:r>
              <a:rPr lang="en-US" dirty="0" err="1" smtClean="0"/>
              <a:t>då</a:t>
            </a:r>
            <a:r>
              <a:rPr lang="en-US" dirty="0" smtClean="0"/>
              <a:t> </a:t>
            </a:r>
            <a:r>
              <a:rPr lang="en-US" dirty="0" err="1" smtClean="0"/>
              <a:t>konkurrerande</a:t>
            </a:r>
            <a:r>
              <a:rPr lang="en-US" dirty="0" smtClean="0"/>
              <a:t> </a:t>
            </a:r>
            <a:r>
              <a:rPr lang="en-US" dirty="0" err="1" smtClean="0"/>
              <a:t>produkter</a:t>
            </a:r>
            <a:r>
              <a:rPr lang="en-US" dirty="0" smtClean="0"/>
              <a:t> </a:t>
            </a:r>
            <a:r>
              <a:rPr lang="en-US" dirty="0" err="1" smtClean="0"/>
              <a:t>har</a:t>
            </a:r>
            <a:r>
              <a:rPr lang="en-US" dirty="0" smtClean="0"/>
              <a:t> </a:t>
            </a:r>
            <a:r>
              <a:rPr lang="en-US" dirty="0" err="1" smtClean="0"/>
              <a:t>liknande</a:t>
            </a:r>
            <a:r>
              <a:rPr lang="en-US" dirty="0" smtClean="0"/>
              <a:t> </a:t>
            </a:r>
            <a:r>
              <a:rPr lang="en-US" dirty="0" err="1" smtClean="0"/>
              <a:t>teknisk</a:t>
            </a:r>
            <a:r>
              <a:rPr lang="en-US" dirty="0" smtClean="0"/>
              <a:t> </a:t>
            </a:r>
            <a:r>
              <a:rPr lang="en-US" dirty="0" err="1" smtClean="0"/>
              <a:t>prestanda</a:t>
            </a:r>
            <a:endParaRPr lang="en-US" dirty="0"/>
          </a:p>
        </p:txBody>
      </p:sp>
      <p:pic>
        <p:nvPicPr>
          <p:cNvPr id="3074" name="Picture 2" descr="iPhone - the real"/>
          <p:cNvPicPr>
            <a:picLocks noChangeAspect="1" noChangeArrowheads="1"/>
          </p:cNvPicPr>
          <p:nvPr/>
        </p:nvPicPr>
        <p:blipFill>
          <a:blip r:embed="rId3" cstate="print"/>
          <a:srcRect/>
          <a:stretch>
            <a:fillRect/>
          </a:stretch>
        </p:blipFill>
        <p:spPr bwMode="auto">
          <a:xfrm>
            <a:off x="1" y="4000504"/>
            <a:ext cx="2120241" cy="2857496"/>
          </a:xfrm>
          <a:prstGeom prst="rect">
            <a:avLst/>
          </a:prstGeom>
          <a:noFill/>
        </p:spPr>
      </p:pic>
      <p:pic>
        <p:nvPicPr>
          <p:cNvPr id="3076" name="Picture 4" descr="http://www.mobilecomputermag.co.uk/images/stories/news/2008/02/se-xperia-x1-0.jpg"/>
          <p:cNvPicPr>
            <a:picLocks noChangeAspect="1" noChangeArrowheads="1"/>
          </p:cNvPicPr>
          <p:nvPr/>
        </p:nvPicPr>
        <p:blipFill>
          <a:blip r:embed="rId4" cstate="print"/>
          <a:srcRect/>
          <a:stretch>
            <a:fillRect/>
          </a:stretch>
        </p:blipFill>
        <p:spPr bwMode="auto">
          <a:xfrm>
            <a:off x="6715140" y="4286256"/>
            <a:ext cx="2286016" cy="2103696"/>
          </a:xfrm>
          <a:prstGeom prst="rect">
            <a:avLst/>
          </a:prstGeom>
          <a:noFill/>
        </p:spPr>
      </p:pic>
      <p:pic>
        <p:nvPicPr>
          <p:cNvPr id="3078" name="Picture 6" descr="http://www.mobil.se/ArticlePages/200810/02/20081002235828_MOB868/penna_ny.jpg"/>
          <p:cNvPicPr>
            <a:picLocks noChangeAspect="1" noChangeArrowheads="1"/>
          </p:cNvPicPr>
          <p:nvPr/>
        </p:nvPicPr>
        <p:blipFill>
          <a:blip r:embed="rId5" cstate="print"/>
          <a:srcRect/>
          <a:stretch>
            <a:fillRect/>
          </a:stretch>
        </p:blipFill>
        <p:spPr bwMode="auto">
          <a:xfrm>
            <a:off x="2214546" y="4429132"/>
            <a:ext cx="2714644" cy="1709648"/>
          </a:xfrm>
          <a:prstGeom prst="rect">
            <a:avLst/>
          </a:prstGeom>
          <a:noFill/>
        </p:spPr>
      </p:pic>
      <p:pic>
        <p:nvPicPr>
          <p:cNvPr id="3080" name="Picture 8" descr="http://www.coolhunting.com/images/HTC-Touch-Diamond-Angle.jpg"/>
          <p:cNvPicPr>
            <a:picLocks noChangeAspect="1" noChangeArrowheads="1"/>
          </p:cNvPicPr>
          <p:nvPr/>
        </p:nvPicPr>
        <p:blipFill>
          <a:blip r:embed="rId6" cstate="print"/>
          <a:srcRect l="17027" r="12431"/>
          <a:stretch>
            <a:fillRect/>
          </a:stretch>
        </p:blipFill>
        <p:spPr bwMode="auto">
          <a:xfrm>
            <a:off x="5000628" y="3786190"/>
            <a:ext cx="1819736" cy="2579674"/>
          </a:xfrm>
          <a:prstGeom prst="rect">
            <a:avLst/>
          </a:prstGeom>
          <a:noFill/>
        </p:spPr>
      </p:pic>
    </p:spTree>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Säkerhet</a:t>
            </a:r>
            <a:r>
              <a:rPr lang="en-US" dirty="0" smtClean="0"/>
              <a:t> </a:t>
            </a:r>
            <a:r>
              <a:rPr lang="en-US" dirty="0" err="1" smtClean="0"/>
              <a:t>och</a:t>
            </a:r>
            <a:r>
              <a:rPr lang="en-US" dirty="0" smtClean="0"/>
              <a:t> risk (1)</a:t>
            </a:r>
            <a:endParaRPr lang="en-US" dirty="0"/>
          </a:p>
        </p:txBody>
      </p:sp>
      <p:sp>
        <p:nvSpPr>
          <p:cNvPr id="3" name="Content Placeholder 2"/>
          <p:cNvSpPr>
            <a:spLocks noGrp="1"/>
          </p:cNvSpPr>
          <p:nvPr>
            <p:ph idx="1"/>
          </p:nvPr>
        </p:nvSpPr>
        <p:spPr>
          <a:xfrm>
            <a:off x="457200" y="1357298"/>
            <a:ext cx="8229600" cy="4525963"/>
          </a:xfrm>
        </p:spPr>
        <p:txBody>
          <a:bodyPr/>
          <a:lstStyle/>
          <a:p>
            <a:pPr>
              <a:buNone/>
            </a:pPr>
            <a:r>
              <a:rPr lang="en-US" dirty="0" smtClean="0"/>
              <a:t>	</a:t>
            </a:r>
            <a:r>
              <a:rPr lang="en-US" dirty="0" err="1" smtClean="0"/>
              <a:t>Tekniska</a:t>
            </a:r>
            <a:r>
              <a:rPr lang="en-US" dirty="0" smtClean="0"/>
              <a:t> system </a:t>
            </a:r>
            <a:r>
              <a:rPr lang="en-US" dirty="0" err="1" smtClean="0"/>
              <a:t>blir</a:t>
            </a:r>
            <a:r>
              <a:rPr lang="en-US" dirty="0" smtClean="0"/>
              <a:t> </a:t>
            </a:r>
            <a:r>
              <a:rPr lang="en-US" dirty="0" err="1" smtClean="0"/>
              <a:t>alltmer</a:t>
            </a:r>
            <a:r>
              <a:rPr lang="en-US" dirty="0" smtClean="0"/>
              <a:t> </a:t>
            </a:r>
            <a:r>
              <a:rPr lang="en-US" dirty="0" err="1" smtClean="0"/>
              <a:t>komplexa</a:t>
            </a:r>
            <a:r>
              <a:rPr lang="en-US" dirty="0" smtClean="0"/>
              <a:t>: </a:t>
            </a:r>
            <a:r>
              <a:rPr lang="en-US" dirty="0" err="1" smtClean="0"/>
              <a:t>misstag</a:t>
            </a:r>
            <a:r>
              <a:rPr lang="en-US" dirty="0" smtClean="0"/>
              <a:t> </a:t>
            </a:r>
            <a:r>
              <a:rPr lang="en-US" dirty="0" err="1" smtClean="0"/>
              <a:t>kan</a:t>
            </a:r>
            <a:r>
              <a:rPr lang="en-US" dirty="0" smtClean="0"/>
              <a:t> </a:t>
            </a:r>
            <a:r>
              <a:rPr lang="en-US" dirty="0" err="1" smtClean="0"/>
              <a:t>få</a:t>
            </a:r>
            <a:r>
              <a:rPr lang="en-US" dirty="0" smtClean="0"/>
              <a:t> </a:t>
            </a:r>
            <a:r>
              <a:rPr lang="en-US" dirty="0" err="1" smtClean="0"/>
              <a:t>mycket</a:t>
            </a:r>
            <a:r>
              <a:rPr lang="en-US" dirty="0" smtClean="0"/>
              <a:t> </a:t>
            </a:r>
            <a:r>
              <a:rPr lang="en-US" dirty="0" err="1" smtClean="0"/>
              <a:t>allvarliga</a:t>
            </a:r>
            <a:r>
              <a:rPr lang="en-US" dirty="0" smtClean="0"/>
              <a:t> </a:t>
            </a:r>
            <a:r>
              <a:rPr lang="en-US" dirty="0" err="1" smtClean="0"/>
              <a:t>konsekvenser</a:t>
            </a:r>
            <a:endParaRPr lang="en-US" dirty="0"/>
          </a:p>
        </p:txBody>
      </p:sp>
      <p:pic>
        <p:nvPicPr>
          <p:cNvPr id="25602" name="Picture 2" descr="http://www.orthotekinc.com/image/28747478.jpg"/>
          <p:cNvPicPr>
            <a:picLocks noChangeAspect="1" noChangeArrowheads="1"/>
          </p:cNvPicPr>
          <p:nvPr/>
        </p:nvPicPr>
        <p:blipFill>
          <a:blip r:embed="rId3" cstate="print"/>
          <a:srcRect/>
          <a:stretch>
            <a:fillRect/>
          </a:stretch>
        </p:blipFill>
        <p:spPr bwMode="auto">
          <a:xfrm>
            <a:off x="5857884" y="2714620"/>
            <a:ext cx="2500330" cy="4000528"/>
          </a:xfrm>
          <a:prstGeom prst="rect">
            <a:avLst/>
          </a:prstGeom>
          <a:noFill/>
        </p:spPr>
      </p:pic>
      <p:pic>
        <p:nvPicPr>
          <p:cNvPr id="25606" name="Picture 6" descr="http://www.heatandcontrol.com/productenlargements/graphif.jpg"/>
          <p:cNvPicPr>
            <a:picLocks noChangeAspect="1" noChangeArrowheads="1"/>
          </p:cNvPicPr>
          <p:nvPr/>
        </p:nvPicPr>
        <p:blipFill>
          <a:blip r:embed="rId4" cstate="print"/>
          <a:srcRect/>
          <a:stretch>
            <a:fillRect/>
          </a:stretch>
        </p:blipFill>
        <p:spPr bwMode="auto">
          <a:xfrm>
            <a:off x="1500166" y="2857496"/>
            <a:ext cx="3429024" cy="350815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tema">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12068</TotalTime>
  <Words>1250</Words>
  <Application>Microsoft Macintosh PowerPoint</Application>
  <PresentationFormat>On-screen Show (4:3)</PresentationFormat>
  <Paragraphs>273</Paragraphs>
  <Slides>53</Slides>
  <Notes>20</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53</vt:i4>
      </vt:variant>
    </vt:vector>
  </HeadingPairs>
  <TitlesOfParts>
    <vt:vector size="55" baseType="lpstr">
      <vt:lpstr>Office Theme</vt:lpstr>
      <vt:lpstr>Document</vt:lpstr>
      <vt:lpstr>MAMN25 Interaktionsdesign (7,5 HP)</vt:lpstr>
      <vt:lpstr>Vad är  interaktionsdesign?</vt:lpstr>
      <vt:lpstr>Vilken fjärrkontroll hade ni valt?</vt:lpstr>
      <vt:lpstr>Definition av interaktionsdesign</vt:lpstr>
      <vt:lpstr>Interaktionsdesign och användbarhet</vt:lpstr>
      <vt:lpstr>Mångdisciplinärt område</vt:lpstr>
      <vt:lpstr>Varför studera  interaktionsdesign?</vt:lpstr>
      <vt:lpstr>Konkurrenskraft</vt:lpstr>
      <vt:lpstr>Säkerhet och risk (1)</vt:lpstr>
      <vt:lpstr>Säkerhet och risk (2)</vt:lpstr>
      <vt:lpstr>Säkerhet och risk (3)</vt:lpstr>
      <vt:lpstr>Tillgänglighet (1)</vt:lpstr>
      <vt:lpstr>Tillgänglighet (2)</vt:lpstr>
      <vt:lpstr>Tillgänglighet (3)</vt:lpstr>
      <vt:lpstr>Tillgänglighet (4)</vt:lpstr>
      <vt:lpstr>Arbetsmiljö</vt:lpstr>
      <vt:lpstr>Teknikstress</vt:lpstr>
      <vt:lpstr>Social förändring och hållbarhet</vt:lpstr>
      <vt:lpstr>Social förändring och hållbarhet</vt:lpstr>
      <vt:lpstr>...eller så vill man helt enkelt  tjäna en slant... </vt:lpstr>
      <vt:lpstr>PowerPoint Presentation</vt:lpstr>
      <vt:lpstr>Interaktionsdesign (7,5 p)</vt:lpstr>
      <vt:lpstr>Kursens syfte</vt:lpstr>
      <vt:lpstr>Kursutveckling</vt:lpstr>
      <vt:lpstr>Fördjupningsarbete i kursen</vt:lpstr>
      <vt:lpstr>Vad innebär egentligen en kurs på avancerad nivå?</vt:lpstr>
      <vt:lpstr>Förutsatta förkunskaper</vt:lpstr>
      <vt:lpstr>Forskningsanknytning</vt:lpstr>
      <vt:lpstr>Yrkesförberedande</vt:lpstr>
      <vt:lpstr>En titt på schema och resurser</vt:lpstr>
      <vt:lpstr>Live@Lund – MAMN25</vt:lpstr>
      <vt:lpstr>Pedagogiskt upplägg - Kolb</vt:lpstr>
      <vt:lpstr>Lärandecykel - projektmetod</vt:lpstr>
      <vt:lpstr>6 projektsteg + tillbakablick</vt:lpstr>
      <vt:lpstr>Kurslitteratur</vt:lpstr>
      <vt:lpstr>Bok, alt 1</vt:lpstr>
      <vt:lpstr>Bok, alt 2</vt:lpstr>
      <vt:lpstr>Bok, alt 3</vt:lpstr>
      <vt:lpstr>Examination</vt:lpstr>
      <vt:lpstr>Administrativt!</vt:lpstr>
      <vt:lpstr>Kolla att era uppgifter är korrekta i listan (fyll i/ändra om något saknas/är fel) och skriv er namnteckning bredvid om de stämmer.</vt:lpstr>
      <vt:lpstr>Kursombud?</vt:lpstr>
      <vt:lpstr>Efter paus</vt:lpstr>
      <vt:lpstr>Frågor?</vt:lpstr>
      <vt:lpstr>Projektet</vt:lpstr>
      <vt:lpstr>Projekt-portfölj I – allt ni skapar</vt:lpstr>
      <vt:lpstr>Projekt-portfölj II - reflektion</vt:lpstr>
      <vt:lpstr>Projekt-portfölj - inlämning</vt:lpstr>
      <vt:lpstr>Handledning</vt:lpstr>
      <vt:lpstr>Varje handledningstillfälle</vt:lpstr>
      <vt:lpstr>Innan första handledningstillfället</vt:lpstr>
      <vt:lpstr>Skiss-bok!</vt:lpstr>
      <vt:lpstr>Projektgrupper</vt:lpstr>
    </vt:vector>
  </TitlesOfParts>
  <Company>Design Sciences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Människa-datorinteraktion 7,5 p</dc:title>
  <dc:creator>Mattias Wallergård</dc:creator>
  <cp:lastModifiedBy>Kirre Rassmus Gröhn</cp:lastModifiedBy>
  <cp:revision>445</cp:revision>
  <cp:lastPrinted>2014-09-02T14:05:53Z</cp:lastPrinted>
  <dcterms:created xsi:type="dcterms:W3CDTF">2009-01-12T13:44:04Z</dcterms:created>
  <dcterms:modified xsi:type="dcterms:W3CDTF">2015-08-21T13:29:18Z</dcterms:modified>
</cp:coreProperties>
</file>